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orient="horz" pos="20036">
          <p15:clr>
            <a:srgbClr val="A4A3A4"/>
          </p15:clr>
        </p15:guide>
        <p15:guide id="8">
          <p15:clr>
            <a:srgbClr val="A4A3A4"/>
          </p15:clr>
        </p15:guide>
        <p15:guide id="9" orient="horz" pos="2898">
          <p15:clr>
            <a:srgbClr val="A4A3A4"/>
          </p15:clr>
        </p15:guide>
        <p15:guide id="10" pos="261">
          <p15:clr>
            <a:srgbClr val="A4A3A4"/>
          </p15:clr>
        </p15:guide>
        <p15:guide id="11" pos="27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D906"/>
    <a:srgbClr val="107A74"/>
    <a:srgbClr val="143161"/>
    <a:srgbClr val="A18616"/>
    <a:srgbClr val="FCE400"/>
    <a:srgbClr val="147B5F"/>
    <a:srgbClr val="0575AC"/>
    <a:srgbClr val="0C7693"/>
    <a:srgbClr val="14305F"/>
    <a:srgbClr val="F3F5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41" autoAdjust="0"/>
    <p:restoredTop sz="91435" autoAdjust="0"/>
  </p:normalViewPr>
  <p:slideViewPr>
    <p:cSldViewPr snapToGrid="0" snapToObjects="1" showGuides="1">
      <p:cViewPr>
        <p:scale>
          <a:sx n="52" d="100"/>
          <a:sy n="52" d="100"/>
        </p:scale>
        <p:origin x="-1448" y="-1384"/>
      </p:cViewPr>
      <p:guideLst>
        <p:guide orient="horz" pos="3318"/>
        <p:guide orient="horz" pos="288"/>
        <p:guide orient="horz" pos="20160"/>
        <p:guide orient="horz"/>
        <p:guide pos="581"/>
        <p:guide pos="27069"/>
        <p:guide orient="horz" pos="20036"/>
        <p:guide/>
        <p:guide orient="horz" pos="2898"/>
        <p:guide pos="261"/>
        <p:guide pos="2736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7/16/18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7/16/18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503831"/>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3337863"/>
            <a:ext cx="100386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28410"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28411" y="467409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448845" y="5503831"/>
            <a:ext cx="10048874"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440906" y="467409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422043" y="467409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422043" y="5503831"/>
            <a:ext cx="10047018"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422043" y="1339808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422043" y="14136752"/>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422043" y="2480475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422043" y="25558796"/>
            <a:ext cx="10052050"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076902"/>
            <a:ext cx="10056813" cy="846363"/>
          </a:xfrm>
          <a:prstGeom prst="rect">
            <a:avLst/>
          </a:prstGeom>
        </p:spPr>
        <p:txBody>
          <a:bodyPr wrap="square" lIns="228589" tIns="228589" rIns="228589" bIns="228589">
            <a:spAutoFit/>
          </a:bodyPr>
          <a:lstStyle>
            <a:lvl1pPr marL="0" indent="0">
              <a:buNone/>
              <a:defRPr sz="25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531071"/>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592819"/>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389601"/>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5717837"/>
            <a:ext cx="13591277"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4854479"/>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7662962"/>
            <a:ext cx="1359286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6831713"/>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01756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162147"/>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5717837"/>
            <a:ext cx="13571534"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4854479"/>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4854479"/>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5717837"/>
            <a:ext cx="13576029"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6799606"/>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7579834"/>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268141"/>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048371"/>
            <a:ext cx="13581061" cy="861752"/>
          </a:xfrm>
          <a:prstGeom prst="rect">
            <a:avLst/>
          </a:prstGeom>
        </p:spPr>
        <p:txBody>
          <a:bodyPr wrap="square" lIns="228589" tIns="228589" rIns="228589" bIns="228589">
            <a:spAutoFit/>
          </a:bodyPr>
          <a:lstStyle>
            <a:lvl1pPr marL="0" indent="0">
              <a:buNone/>
              <a:defRPr sz="2600">
                <a:solidFill>
                  <a:schemeClr val="tx1"/>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5582573"/>
            <a:ext cx="10056813"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4719215"/>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4414110"/>
            <a:ext cx="1005840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3582861"/>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5574635"/>
            <a:ext cx="2072004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4719215"/>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587164" y="21266886"/>
            <a:ext cx="20720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0445094"/>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4719215"/>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5582573"/>
            <a:ext cx="10047018"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364308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4381750"/>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040224"/>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5807122"/>
            <a:ext cx="10052050" cy="846363"/>
          </a:xfrm>
          <a:prstGeom prst="rect">
            <a:avLst/>
          </a:prstGeom>
        </p:spPr>
        <p:txBody>
          <a:bodyPr wrap="square" lIns="228589" tIns="228589" rIns="228589" bIns="228589">
            <a:spAutoFit/>
          </a:bodyPr>
          <a:lstStyle>
            <a:lvl1pPr marL="0" indent="0">
              <a:buNone/>
              <a:defRPr sz="2500">
                <a:solidFill>
                  <a:schemeClr val="tx1"/>
                </a:solidFill>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34" name="Text Placeholder 76"/>
          <p:cNvSpPr>
            <a:spLocks noGrp="1"/>
          </p:cNvSpPr>
          <p:nvPr>
            <p:ph type="body" sz="quarter" idx="150" hasCustomPrompt="1"/>
          </p:nvPr>
        </p:nvSpPr>
        <p:spPr>
          <a:xfrm>
            <a:off x="5932593" y="3721583"/>
            <a:ext cx="31998968" cy="811493"/>
          </a:xfrm>
          <a:prstGeom prst="rect">
            <a:avLst/>
          </a:prstGeom>
        </p:spPr>
        <p:txBody>
          <a:bodyPr>
            <a:normAutofit/>
          </a:bodyPr>
          <a:lstStyle>
            <a:lvl1pPr marL="0" indent="0" algn="ctr">
              <a:buFontTx/>
              <a:buNone/>
              <a:defRPr sz="4400">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5" name="Text Placeholder 76"/>
          <p:cNvSpPr>
            <a:spLocks noGrp="1"/>
          </p:cNvSpPr>
          <p:nvPr>
            <p:ph type="body" sz="quarter" idx="151" hasCustomPrompt="1"/>
          </p:nvPr>
        </p:nvSpPr>
        <p:spPr>
          <a:xfrm>
            <a:off x="5932593" y="2783331"/>
            <a:ext cx="31998968" cy="1280160"/>
          </a:xfrm>
          <a:prstGeom prst="rect">
            <a:avLst/>
          </a:prstGeom>
        </p:spPr>
        <p:txBody>
          <a:bodyPr anchor="t" anchorCtr="1">
            <a:normAutofit/>
          </a:bodyPr>
          <a:lstStyle>
            <a:lvl1pPr marL="0" indent="0" algn="ctr">
              <a:buFontTx/>
              <a:buNone/>
              <a:defRPr sz="6000" b="1">
                <a:solidFill>
                  <a:schemeClr val="tx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6" name="Text Placeholder 76"/>
          <p:cNvSpPr>
            <a:spLocks noGrp="1"/>
          </p:cNvSpPr>
          <p:nvPr>
            <p:ph type="body" sz="quarter" idx="153" hasCustomPrompt="1"/>
          </p:nvPr>
        </p:nvSpPr>
        <p:spPr>
          <a:xfrm>
            <a:off x="5932593" y="580113"/>
            <a:ext cx="31998968" cy="1637973"/>
          </a:xfrm>
          <a:prstGeom prst="rect">
            <a:avLst/>
          </a:prstGeom>
        </p:spPr>
        <p:txBody>
          <a:bodyPr anchor="t" anchorCtr="1">
            <a:normAutofit/>
          </a:bodyPr>
          <a:lstStyle>
            <a:lvl1pPr marL="0" indent="0" algn="ctr">
              <a:buFontTx/>
              <a:buNone/>
              <a:defRPr sz="115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ounded Rectangle 1"/>
          <p:cNvSpPr/>
          <p:nvPr userDrawn="1"/>
        </p:nvSpPr>
        <p:spPr>
          <a:xfrm>
            <a:off x="446073" y="4639113"/>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userDrawn="1"/>
        </p:nvSpPr>
        <p:spPr>
          <a:xfrm>
            <a:off x="11428937" y="4639110"/>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22411801" y="4639111"/>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userDrawn="1"/>
        </p:nvSpPr>
        <p:spPr>
          <a:xfrm>
            <a:off x="33394664" y="4639112"/>
            <a:ext cx="10058400" cy="2649091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240"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241"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242"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243"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2013</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66" name="Group 65"/>
          <p:cNvGrpSpPr/>
          <p:nvPr userDrawn="1"/>
        </p:nvGrpSpPr>
        <p:grpSpPr>
          <a:xfrm rot="10800000">
            <a:off x="-36600" y="31404884"/>
            <a:ext cx="43927800" cy="1502229"/>
            <a:chOff x="-14192" y="1382"/>
            <a:chExt cx="27451941" cy="4572641"/>
          </a:xfrm>
        </p:grpSpPr>
        <p:sp>
          <p:nvSpPr>
            <p:cNvPr id="67"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0"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grpSp>
        <p:nvGrpSpPr>
          <p:cNvPr id="65" name="Group 64"/>
          <p:cNvGrpSpPr/>
          <p:nvPr userDrawn="1"/>
        </p:nvGrpSpPr>
        <p:grpSpPr>
          <a:xfrm>
            <a:off x="-14192" y="1382"/>
            <a:ext cx="43905392" cy="4572641"/>
            <a:chOff x="-14192" y="1382"/>
            <a:chExt cx="27451941" cy="4572641"/>
          </a:xfrm>
        </p:grpSpPr>
        <p:sp>
          <p:nvSpPr>
            <p:cNvPr id="71"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24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24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2013</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25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25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41" name="Rounded Rectangle 40"/>
          <p:cNvSpPr/>
          <p:nvPr userDrawn="1"/>
        </p:nvSpPr>
        <p:spPr>
          <a:xfrm>
            <a:off x="29342871" y="4770782"/>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userDrawn="1"/>
        </p:nvSpPr>
        <p:spPr>
          <a:xfrm>
            <a:off x="15117125" y="4749583"/>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891379" y="4791981"/>
            <a:ext cx="13577436" cy="26279729"/>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9" name="Group 78"/>
          <p:cNvGrpSpPr/>
          <p:nvPr userDrawn="1"/>
        </p:nvGrpSpPr>
        <p:grpSpPr>
          <a:xfrm>
            <a:off x="-14192" y="1382"/>
            <a:ext cx="43905392" cy="4572641"/>
            <a:chOff x="-14192" y="1382"/>
            <a:chExt cx="27451941" cy="4572641"/>
          </a:xfrm>
        </p:grpSpPr>
        <p:sp>
          <p:nvSpPr>
            <p:cNvPr id="8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3"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a:solidFill>
                    <a:schemeClr val="bg1"/>
                  </a:solidFill>
                  <a:latin typeface="Trebuchet MS" pitchFamily="34" charset="0"/>
                </a:rPr>
                <a:t>QUICK START (cont.)</a:t>
              </a:r>
            </a:p>
            <a:p>
              <a:pPr algn="ctr"/>
              <a:endParaRPr lang="en-US" sz="36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endParaRPr lang="en-US" sz="2400" b="0" baseline="0" dirty="0">
                <a:solidFill>
                  <a:schemeClr val="bg1">
                    <a:lumMod val="75000"/>
                  </a:schemeClr>
                </a:solidFill>
                <a:latin typeface="Trebuchet MS" pitchFamily="34" charset="0"/>
              </a:endParaRPr>
            </a:p>
            <a:p>
              <a:pPr marL="0" indent="0" algn="l" defTabSz="114300"/>
              <a:r>
                <a:rPr lang="en-US" sz="24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Text</a:t>
              </a:r>
            </a:p>
            <a:p>
              <a:pPr marL="3265488" lvl="2" indent="0" algn="l" defTabSz="114300"/>
              <a:r>
                <a:rPr lang="en-US" sz="24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a:solidFill>
                    <a:schemeClr val="bg1">
                      <a:lumMod val="75000"/>
                    </a:schemeClr>
                  </a:solidFill>
                  <a:latin typeface="Trebuchet MS" pitchFamily="34" charset="0"/>
                </a:rPr>
                <a:t> </a:t>
              </a:r>
              <a:r>
                <a:rPr kumimoji="0" lang="en-US" sz="32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a:solidFill>
                  <a:schemeClr val="bg1">
                    <a:lumMod val="75000"/>
                  </a:schemeClr>
                </a:solidFill>
                <a:latin typeface="Trebuchet MS" pitchFamily="34" charset="0"/>
              </a:endParaRPr>
            </a:p>
            <a:p>
              <a:pPr marL="1518341" lvl="2" indent="0" algn="l" defTabSz="114300"/>
              <a:endParaRPr lang="en-US" sz="2400" b="0" baseline="0" dirty="0">
                <a:solidFill>
                  <a:schemeClr val="bg1">
                    <a:lumMod val="75000"/>
                  </a:schemeClr>
                </a:solidFill>
                <a:latin typeface="Trebuchet MS" pitchFamily="34" charset="0"/>
              </a:endParaRPr>
            </a:p>
            <a:p>
              <a:pPr algn="ctr"/>
              <a:r>
                <a:rPr lang="en-US" sz="3200" b="1" baseline="0" dirty="0">
                  <a:solidFill>
                    <a:srgbClr val="FFC000"/>
                  </a:solidFill>
                  <a:latin typeface="Trebuchet MS" pitchFamily="34" charset="0"/>
                </a:rPr>
                <a:t>How to add Tables</a:t>
              </a:r>
            </a:p>
            <a:p>
              <a:pPr marL="1730375" lvl="1" indent="0" algn="l" defTabSz="114300"/>
              <a:r>
                <a:rPr lang="en-US" sz="2400" b="0" baseline="0" dirty="0">
                  <a:solidFill>
                    <a:schemeClr val="bg1">
                      <a:lumMod val="75000"/>
                    </a:schemeClr>
                  </a:solidFill>
                  <a:latin typeface="Trebuchet MS" pitchFamily="34" charset="0"/>
                </a:rPr>
                <a:t>To add a table from scratch go to the INSERT menu and </a:t>
              </a:r>
              <a:br>
                <a:rPr lang="en-US" sz="2400" b="0" baseline="0" dirty="0">
                  <a:solidFill>
                    <a:schemeClr val="bg1">
                      <a:lumMod val="75000"/>
                    </a:schemeClr>
                  </a:solidFill>
                  <a:latin typeface="Trebuchet MS" pitchFamily="34" charset="0"/>
                </a:rPr>
              </a:br>
              <a:r>
                <a:rPr lang="en-US" sz="2400" b="0" baseline="0" dirty="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26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26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a:solidFill>
                    <a:schemeClr val="bg1"/>
                  </a:solidFill>
                </a:rPr>
                <a:t>© 2013</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800" dirty="0">
                  <a:solidFill>
                    <a:schemeClr val="bg1"/>
                  </a:solidFill>
                </a:rPr>
                <a:t>    </a:t>
              </a:r>
              <a:r>
                <a:rPr lang="en-US" sz="2400" dirty="0">
                  <a:solidFill>
                    <a:schemeClr val="bg1"/>
                  </a:solidFill>
                </a:rPr>
                <a:t>2117 Fourth Street ,</a:t>
              </a:r>
              <a:r>
                <a:rPr lang="en-US" sz="2400" baseline="0" dirty="0">
                  <a:solidFill>
                    <a:schemeClr val="bg1"/>
                  </a:solidFill>
                </a:rPr>
                <a:t> Unit C        </a:t>
              </a:r>
            </a:p>
            <a:p>
              <a:pPr>
                <a:lnSpc>
                  <a:spcPts val="2600"/>
                </a:lnSpc>
              </a:pPr>
              <a:r>
                <a:rPr lang="en-US" sz="2400" baseline="0" dirty="0">
                  <a:solidFill>
                    <a:schemeClr val="bg1"/>
                  </a:solidFill>
                </a:rPr>
                <a:t>     Berkeley CA </a:t>
              </a:r>
              <a:r>
                <a:rPr lang="en-US" sz="2000" baseline="0" dirty="0">
                  <a:solidFill>
                    <a:schemeClr val="bg1"/>
                  </a:solidFill>
                </a:rPr>
                <a:t>94710</a:t>
              </a:r>
              <a:br>
                <a:rPr lang="en-US" sz="2400" baseline="0" dirty="0">
                  <a:solidFill>
                    <a:schemeClr val="bg1"/>
                  </a:solidFill>
                </a:rPr>
              </a:br>
              <a:r>
                <a:rPr lang="en-US" sz="2400" baseline="0" dirty="0">
                  <a:solidFill>
                    <a:schemeClr val="bg1"/>
                  </a:solidFill>
                </a:rPr>
                <a:t>    </a:t>
              </a:r>
              <a:r>
                <a:rPr lang="en-US" sz="2400" b="1" baseline="0" dirty="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a:solidFill>
                    <a:srgbClr val="FF0000"/>
                  </a:solidFill>
                  <a:latin typeface="Trebuchet MS" pitchFamily="34" charset="0"/>
                </a:rPr>
                <a:t>(—THIS SIDEBAR DOES NOT PRINT—)</a:t>
              </a:r>
              <a:endParaRPr lang="en-US" sz="3200" b="1" spc="600" dirty="0">
                <a:solidFill>
                  <a:schemeClr val="bg1"/>
                </a:solidFill>
                <a:latin typeface="Trebuchet MS" pitchFamily="34" charset="0"/>
              </a:endParaRPr>
            </a:p>
            <a:p>
              <a:pPr algn="ctr"/>
              <a:r>
                <a:rPr lang="en-US" sz="4000" b="1" spc="600" dirty="0">
                  <a:solidFill>
                    <a:schemeClr val="bg1"/>
                  </a:solidFill>
                  <a:latin typeface="Trebuchet MS" pitchFamily="34" charset="0"/>
                </a:rPr>
                <a:t>DESIGN</a:t>
              </a:r>
              <a:r>
                <a:rPr lang="en-US" sz="4000" b="1" spc="600" baseline="0" dirty="0">
                  <a:solidFill>
                    <a:schemeClr val="bg1"/>
                  </a:solidFill>
                  <a:latin typeface="Trebuchet MS" pitchFamily="34" charset="0"/>
                </a:rPr>
                <a:t> </a:t>
              </a:r>
              <a:r>
                <a:rPr lang="en-US" sz="4000" b="1" spc="600" dirty="0">
                  <a:solidFill>
                    <a:schemeClr val="bg1"/>
                  </a:solidFill>
                  <a:latin typeface="Trebuchet MS" pitchFamily="34" charset="0"/>
                </a:rPr>
                <a:t>GUIDE</a:t>
              </a:r>
            </a:p>
            <a:p>
              <a:pPr algn="ctr"/>
              <a:endParaRPr lang="en-US" sz="2800" b="1" dirty="0">
                <a:latin typeface="Trebuchet MS" pitchFamily="34" charset="0"/>
              </a:endParaRPr>
            </a:p>
            <a:p>
              <a:pPr defTabSz="3765639"/>
              <a:r>
                <a:rPr lang="en-US" sz="2800" i="0" dirty="0">
                  <a:latin typeface="Trebuchet MS" pitchFamily="34" charset="0"/>
                </a:rPr>
                <a:t>This PowerPoint</a:t>
              </a:r>
              <a:r>
                <a:rPr lang="en-US" sz="2800" i="0" baseline="0" dirty="0">
                  <a:latin typeface="Trebuchet MS" pitchFamily="34" charset="0"/>
                </a:rPr>
                <a:t> </a:t>
              </a:r>
              <a:r>
                <a:rPr lang="en-US" sz="2800" i="0" dirty="0">
                  <a:latin typeface="Trebuchet MS" pitchFamily="34" charset="0"/>
                </a:rPr>
                <a:t>2007 template produces</a:t>
              </a:r>
              <a:r>
                <a:rPr lang="en-US" sz="2800" i="0" baseline="0" dirty="0">
                  <a:latin typeface="Trebuchet MS" pitchFamily="34" charset="0"/>
                </a:rPr>
                <a:t> </a:t>
              </a:r>
              <a:r>
                <a:rPr lang="en-US" sz="2800" i="0" dirty="0">
                  <a:latin typeface="Trebuchet MS" pitchFamily="34" charset="0"/>
                </a:rPr>
                <a:t>a 36”x48” presentation poster. </a:t>
              </a:r>
              <a:r>
                <a:rPr lang="en-US" sz="2800" dirty="0">
                  <a:latin typeface="Trebuchet MS" pitchFamily="34" charset="0"/>
                </a:rPr>
                <a:t>You</a:t>
              </a:r>
              <a:r>
                <a:rPr lang="en-US" sz="2800" baseline="0" dirty="0">
                  <a:latin typeface="Trebuchet MS" pitchFamily="34" charset="0"/>
                </a:rPr>
                <a:t> can u</a:t>
              </a:r>
              <a:r>
                <a:rPr lang="en-US" sz="2800" dirty="0">
                  <a:latin typeface="Trebuchet MS" pitchFamily="34" charset="0"/>
                </a:rPr>
                <a:t>se</a:t>
              </a:r>
              <a:r>
                <a:rPr lang="en-US" sz="2800" baseline="0" dirty="0">
                  <a:latin typeface="Trebuchet MS" pitchFamily="34" charset="0"/>
                </a:rPr>
                <a:t> it to create your research poster and </a:t>
              </a:r>
              <a:r>
                <a:rPr lang="en-US" sz="2800" dirty="0">
                  <a:latin typeface="Trebuchet MS" pitchFamily="34" charset="0"/>
                </a:rPr>
                <a:t>save valuable time placing titles, subtitles,</a:t>
              </a:r>
              <a:r>
                <a:rPr lang="en-US" sz="2800" baseline="0" dirty="0">
                  <a:latin typeface="Trebuchet MS" pitchFamily="34" charset="0"/>
                </a:rPr>
                <a:t> text, and graphics</a:t>
              </a:r>
              <a:r>
                <a:rPr lang="en-US" sz="2800" dirty="0">
                  <a:latin typeface="Trebuchet MS" pitchFamily="34" charset="0"/>
                </a:rPr>
                <a:t>. </a:t>
              </a:r>
            </a:p>
            <a:p>
              <a:pPr defTabSz="3765639"/>
              <a:endParaRPr lang="en-US" sz="2800" dirty="0">
                <a:latin typeface="Trebuchet MS" pitchFamily="34" charset="0"/>
              </a:endParaRPr>
            </a:p>
            <a:p>
              <a:pPr defTabSz="4389219"/>
              <a:r>
                <a:rPr lang="en-US" sz="2800" dirty="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a:solidFill>
                    <a:srgbClr val="FFC000"/>
                  </a:solidFill>
                  <a:latin typeface="Trebuchet MS" pitchFamily="34" charset="0"/>
                </a:rPr>
                <a:t>PosterPresentations.com</a:t>
              </a:r>
              <a:r>
                <a:rPr lang="en-US" sz="2800" b="1" dirty="0">
                  <a:solidFill>
                    <a:schemeClr val="bg1"/>
                  </a:solidFill>
                  <a:latin typeface="Trebuchet MS" pitchFamily="34" charset="0"/>
                </a:rPr>
                <a:t> </a:t>
              </a:r>
              <a:r>
                <a:rPr lang="en-US" sz="2800" dirty="0">
                  <a:solidFill>
                    <a:schemeClr val="bg1"/>
                  </a:solidFill>
                  <a:latin typeface="Trebuchet MS" pitchFamily="34" charset="0"/>
                </a:rPr>
                <a:t>and click on HELP DESK.</a:t>
              </a:r>
            </a:p>
            <a:p>
              <a:pPr defTabSz="4389219"/>
              <a:endParaRPr lang="en-US" sz="2800" dirty="0">
                <a:latin typeface="Trebuchet MS" pitchFamily="34" charset="0"/>
              </a:endParaRPr>
            </a:p>
            <a:p>
              <a:pPr defTabSz="4389219"/>
              <a:r>
                <a:rPr lang="en-US" sz="2800" dirty="0">
                  <a:solidFill>
                    <a:schemeClr val="bg1"/>
                  </a:solidFill>
                  <a:latin typeface="Trebuchet MS" pitchFamily="34" charset="0"/>
                </a:rPr>
                <a:t>When</a:t>
              </a:r>
              <a:r>
                <a:rPr lang="en-US" sz="2800" baseline="0" dirty="0">
                  <a:solidFill>
                    <a:schemeClr val="bg1"/>
                  </a:solidFill>
                  <a:latin typeface="Trebuchet MS" pitchFamily="34" charset="0"/>
                </a:rPr>
                <a:t> you are ready to print your poster</a:t>
              </a:r>
              <a:r>
                <a:rPr lang="en-US" sz="2800" dirty="0">
                  <a:solidFill>
                    <a:schemeClr val="bg1"/>
                  </a:solidFill>
                  <a:latin typeface="Trebuchet MS" pitchFamily="34" charset="0"/>
                </a:rPr>
                <a:t>,</a:t>
              </a:r>
              <a:r>
                <a:rPr lang="en-US" sz="2800" baseline="0" dirty="0">
                  <a:solidFill>
                    <a:schemeClr val="bg1"/>
                  </a:solidFill>
                  <a:latin typeface="Trebuchet MS" pitchFamily="34" charset="0"/>
                </a:rPr>
                <a:t> go online to </a:t>
              </a:r>
              <a:r>
                <a:rPr lang="en-US" sz="2800" b="0" dirty="0">
                  <a:solidFill>
                    <a:schemeClr val="bg1"/>
                  </a:solidFill>
                  <a:latin typeface="Trebuchet MS" pitchFamily="34" charset="0"/>
                </a:rPr>
                <a:t>PosterPresentations.com</a:t>
              </a:r>
              <a:br>
                <a:rPr lang="en-US" sz="2800" dirty="0">
                  <a:solidFill>
                    <a:schemeClr val="bg1"/>
                  </a:solidFill>
                  <a:latin typeface="Trebuchet MS" pitchFamily="34" charset="0"/>
                </a:rPr>
              </a:br>
              <a:endParaRPr lang="en-US" sz="2800" dirty="0">
                <a:solidFill>
                  <a:schemeClr val="bg1"/>
                </a:solidFill>
                <a:latin typeface="Trebuchet MS" pitchFamily="34" charset="0"/>
              </a:endParaRPr>
            </a:p>
            <a:p>
              <a:pPr algn="l" defTabSz="3765639"/>
              <a:r>
                <a:rPr lang="en-US" sz="2800" b="0" dirty="0">
                  <a:solidFill>
                    <a:schemeClr val="bg1"/>
                  </a:solidFill>
                  <a:latin typeface="Trebuchet MS" pitchFamily="34" charset="0"/>
                </a:rPr>
                <a:t>Need</a:t>
              </a:r>
              <a:r>
                <a:rPr lang="en-US" sz="2800" b="0" baseline="0" dirty="0">
                  <a:solidFill>
                    <a:schemeClr val="bg1"/>
                  </a:solidFill>
                  <a:latin typeface="Trebuchet MS" pitchFamily="34" charset="0"/>
                </a:rPr>
                <a:t> assistance? Call us at </a:t>
              </a:r>
              <a:r>
                <a:rPr lang="en-US" sz="2800" b="0" dirty="0">
                  <a:solidFill>
                    <a:srgbClr val="FFC000"/>
                  </a:solidFill>
                  <a:latin typeface="Trebuchet MS" pitchFamily="34" charset="0"/>
                </a:rPr>
                <a:t>1.510.649.3001</a:t>
              </a:r>
            </a:p>
            <a:p>
              <a:pPr algn="l" defTabSz="3765639"/>
              <a:endParaRPr lang="en-US" sz="3600" b="1" dirty="0">
                <a:solidFill>
                  <a:srgbClr val="FFFF00"/>
                </a:solidFill>
                <a:latin typeface="Trebuchet MS" pitchFamily="34" charset="0"/>
              </a:endParaRPr>
            </a:p>
            <a:p>
              <a:pPr algn="ctr"/>
              <a:endParaRPr lang="en-US" sz="2400" b="1" dirty="0">
                <a:solidFill>
                  <a:schemeClr val="bg1"/>
                </a:solidFill>
                <a:latin typeface="Trebuchet MS" pitchFamily="34" charset="0"/>
              </a:endParaRPr>
            </a:p>
            <a:p>
              <a:pPr algn="ctr"/>
              <a:r>
                <a:rPr lang="en-US" sz="4000" b="1" spc="600" dirty="0">
                  <a:solidFill>
                    <a:schemeClr val="bg1"/>
                  </a:solidFill>
                  <a:latin typeface="Trebuchet MS" pitchFamily="34" charset="0"/>
                </a:rPr>
                <a:t>QUICK START</a:t>
              </a:r>
            </a:p>
            <a:p>
              <a:pPr algn="ctr"/>
              <a:endParaRPr lang="en-US" sz="3200" b="1"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Zoom in and out</a:t>
              </a:r>
            </a:p>
            <a:p>
              <a:pPr marL="1892300" indent="-1892300" algn="l" defTabSz="850900"/>
              <a:r>
                <a:rPr lang="en-US" sz="2400" b="0" baseline="0" dirty="0">
                  <a:solidFill>
                    <a:schemeClr val="bg1"/>
                  </a:solidFill>
                  <a:latin typeface="Trebuchet MS" pitchFamily="34" charset="0"/>
                </a:rPr>
                <a:t>	</a:t>
              </a:r>
              <a:r>
                <a:rPr lang="en-US" sz="2400" b="0" baseline="0" dirty="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a:solidFill>
                    <a:schemeClr val="bg1">
                      <a:lumMod val="75000"/>
                    </a:schemeClr>
                  </a:solidFill>
                  <a:latin typeface="Trebuchet MS" pitchFamily="34" charset="0"/>
                </a:rPr>
                <a:t>	</a:t>
              </a:r>
              <a:r>
                <a:rPr lang="en-US" sz="2400" b="0" baseline="0" dirty="0">
                  <a:solidFill>
                    <a:schemeClr val="bg1">
                      <a:lumMod val="75000"/>
                    </a:schemeClr>
                  </a:solidFill>
                  <a:latin typeface="Trebuchet MS" pitchFamily="34" charset="0"/>
                </a:rPr>
                <a:t>Go to VIEW &gt; ZOOM.</a:t>
              </a:r>
            </a:p>
            <a:p>
              <a:pPr algn="l"/>
              <a:endParaRPr lang="en-US" sz="2800" b="0" baseline="0" dirty="0">
                <a:solidFill>
                  <a:schemeClr val="bg1"/>
                </a:solidFill>
                <a:latin typeface="Trebuchet MS" pitchFamily="34" charset="0"/>
              </a:endParaRPr>
            </a:p>
            <a:p>
              <a:pPr algn="ctr"/>
              <a:r>
                <a:rPr lang="en-US" sz="3200" b="1" baseline="0" dirty="0">
                  <a:solidFill>
                    <a:srgbClr val="FFC000"/>
                  </a:solidFill>
                  <a:latin typeface="Trebuchet MS" pitchFamily="34" charset="0"/>
                </a:rPr>
                <a:t>Title, Authors, and Affiliations</a:t>
              </a:r>
            </a:p>
            <a:p>
              <a:pPr algn="l"/>
              <a:r>
                <a:rPr lang="en-US" sz="2400" b="0" baseline="0" dirty="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The font size of your title should be bigger than your name(s) and institution name(s).</a:t>
              </a:r>
            </a:p>
            <a:p>
              <a:pPr algn="l"/>
              <a:br>
                <a:rPr lang="en-US" sz="2800" b="1" baseline="0" dirty="0">
                  <a:solidFill>
                    <a:schemeClr val="bg1"/>
                  </a:solidFill>
                  <a:latin typeface="Trebuchet MS" pitchFamily="34" charset="0"/>
                </a:rPr>
              </a:br>
              <a:endParaRPr lang="en-US" sz="2800" b="1" dirty="0">
                <a:solidFill>
                  <a:schemeClr val="bg1"/>
                </a:solidFill>
                <a:latin typeface="Trebuchet MS" pitchFamily="34" charset="0"/>
              </a:endParaRPr>
            </a:p>
            <a:p>
              <a:pPr algn="ctr"/>
              <a:endParaRPr lang="en-US" sz="2800" b="1" dirty="0">
                <a:solidFill>
                  <a:srgbClr val="FFC000"/>
                </a:solidFill>
                <a:latin typeface="Trebuchet MS" pitchFamily="34" charset="0"/>
              </a:endParaRPr>
            </a:p>
            <a:p>
              <a:pPr algn="ctr"/>
              <a:endParaRPr lang="en-US" sz="2800" b="1" dirty="0">
                <a:solidFill>
                  <a:srgbClr val="FFC000"/>
                </a:solidFill>
                <a:latin typeface="Trebuchet MS" pitchFamily="34" charset="0"/>
              </a:endParaRPr>
            </a:p>
            <a:p>
              <a:pPr algn="ctr"/>
              <a:r>
                <a:rPr lang="en-US" sz="3200" b="1" dirty="0">
                  <a:solidFill>
                    <a:srgbClr val="FFC000"/>
                  </a:solidFill>
                  <a:latin typeface="Trebuchet MS" pitchFamily="34" charset="0"/>
                </a:rPr>
                <a:t>Adding Logos</a:t>
              </a:r>
              <a:r>
                <a:rPr lang="en-US" sz="3200" b="1" baseline="0" dirty="0">
                  <a:solidFill>
                    <a:srgbClr val="FFC000"/>
                  </a:solidFill>
                  <a:latin typeface="Trebuchet MS" pitchFamily="34" charset="0"/>
                </a:rPr>
                <a:t> / Seals</a:t>
              </a:r>
            </a:p>
            <a:p>
              <a:pPr algn="l"/>
              <a:r>
                <a:rPr lang="en-US" sz="24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a:solidFill>
                  <a:schemeClr val="bg1">
                    <a:lumMod val="75000"/>
                  </a:schemeClr>
                </a:solidFill>
                <a:latin typeface="Trebuchet MS" pitchFamily="34" charset="0"/>
              </a:endParaRPr>
            </a:p>
            <a:p>
              <a:pPr algn="l"/>
              <a:r>
                <a:rPr lang="en-US" sz="2400" b="1" spc="300" baseline="0" dirty="0">
                  <a:solidFill>
                    <a:srgbClr val="FFC000"/>
                  </a:solidFill>
                  <a:latin typeface="Trebuchet MS" pitchFamily="34" charset="0"/>
                </a:rPr>
                <a:t>TIP:</a:t>
              </a:r>
              <a:r>
                <a:rPr lang="en-US" sz="2400" b="1" spc="0" baseline="0" dirty="0">
                  <a:solidFill>
                    <a:srgbClr val="FFC000"/>
                  </a:solidFill>
                  <a:latin typeface="Trebuchet MS" pitchFamily="34" charset="0"/>
                </a:rPr>
                <a:t> </a:t>
              </a:r>
              <a:r>
                <a:rPr lang="en-US" sz="2400" b="0" baseline="0" dirty="0">
                  <a:solidFill>
                    <a:schemeClr val="bg1">
                      <a:lumMod val="75000"/>
                    </a:schemeClr>
                  </a:solidFill>
                  <a:latin typeface="Trebuchet MS" pitchFamily="34" charset="0"/>
                </a:rPr>
                <a:t>See if your school’s logo is available on our free poster templates page.</a:t>
              </a:r>
            </a:p>
            <a:p>
              <a:pPr algn="l"/>
              <a:endParaRPr lang="en-US" sz="2400" b="0" baseline="0" dirty="0">
                <a:latin typeface="Trebuchet MS" pitchFamily="34" charset="0"/>
              </a:endParaRPr>
            </a:p>
            <a:p>
              <a:pPr algn="ctr"/>
              <a:r>
                <a:rPr lang="en-US" sz="3200" b="1" baseline="0" dirty="0">
                  <a:solidFill>
                    <a:srgbClr val="FFC000"/>
                  </a:solidFill>
                  <a:latin typeface="Trebuchet MS" pitchFamily="34" charset="0"/>
                </a:rPr>
                <a:t>Photographs / Graphics</a:t>
              </a:r>
            </a:p>
            <a:p>
              <a:pPr algn="l" defTabSz="977900"/>
              <a:r>
                <a:rPr lang="en-US" sz="24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a:solidFill>
                    <a:schemeClr val="bg1">
                      <a:lumMod val="75000"/>
                    </a:schemeClr>
                  </a:solidFill>
                  <a:latin typeface="Trebuchet MS" pitchFamily="34" charset="0"/>
                </a:rPr>
                <a:t>disproportionally.</a:t>
              </a:r>
            </a:p>
            <a:p>
              <a:pPr algn="l" defTabSz="977900"/>
              <a:endParaRPr lang="en-US" sz="2400" b="0" baseline="0" dirty="0">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endParaRPr lang="en-US" sz="2800" b="1" baseline="0" dirty="0">
                <a:solidFill>
                  <a:srgbClr val="FFC000"/>
                </a:solidFill>
                <a:latin typeface="Trebuchet MS" pitchFamily="34" charset="0"/>
              </a:endParaRPr>
            </a:p>
            <a:p>
              <a:pPr algn="ctr"/>
              <a:r>
                <a:rPr lang="en-US" sz="3200" b="1" baseline="0" dirty="0">
                  <a:solidFill>
                    <a:srgbClr val="FFC000"/>
                  </a:solidFill>
                  <a:latin typeface="Trebuchet MS" pitchFamily="34" charset="0"/>
                </a:rPr>
                <a:t>Image Quality Check</a:t>
              </a:r>
            </a:p>
            <a:p>
              <a:pPr lvl="0" algn="l" defTabSz="977900"/>
              <a:r>
                <a:rPr lang="en-US" sz="2400" b="0" baseline="0" dirty="0">
                  <a:solidFill>
                    <a:schemeClr val="bg1">
                      <a:lumMod val="75000"/>
                    </a:schemeClr>
                  </a:solidFill>
                  <a:latin typeface="Trebuchet MS" pitchFamily="34" charset="0"/>
                </a:rPr>
                <a:t>Zoom in and look at your images at 100% magnification. If they look good they will print well. </a:t>
              </a:r>
              <a:endParaRPr lang="en-US" sz="2800" b="0" dirty="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a:solidFill>
                        <a:schemeClr val="tx1"/>
                      </a:solidFill>
                    </a:rPr>
                    <a:t>ORIGINAL</a:t>
                  </a: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27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27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a:solidFill>
                      <a:srgbClr val="92D050"/>
                    </a:solidFill>
                  </a:rPr>
                  <a:t>Good</a:t>
                </a:r>
                <a:r>
                  <a:rPr lang="en-US" sz="1600" baseline="0" dirty="0">
                    <a:solidFill>
                      <a:srgbClr val="92D050"/>
                    </a:solidFill>
                  </a:rPr>
                  <a:t> </a:t>
                </a:r>
                <a:r>
                  <a:rPr lang="en-US" sz="1600" baseline="0" dirty="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a:solidFill>
                      <a:srgbClr val="FF0000"/>
                    </a:solidFill>
                  </a:rPr>
                  <a:t>Bad </a:t>
                </a:r>
                <a:r>
                  <a:rPr lang="en-US" sz="1600" dirty="0">
                    <a:solidFill>
                      <a:schemeClr val="bg1"/>
                    </a:solidFill>
                  </a:rPr>
                  <a:t>printing quality</a:t>
                </a:r>
              </a:p>
            </p:txBody>
          </p:sp>
        </p:grpSp>
      </p:grpSp>
      <p:sp>
        <p:nvSpPr>
          <p:cNvPr id="37" name="Rounded Rectangle 36"/>
          <p:cNvSpPr/>
          <p:nvPr userDrawn="1"/>
        </p:nvSpPr>
        <p:spPr>
          <a:xfrm>
            <a:off x="922338"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32883582" y="4691266"/>
            <a:ext cx="10058400" cy="26518273"/>
          </a:xfrm>
          <a:prstGeom prst="roundRect">
            <a:avLst>
              <a:gd name="adj" fmla="val 195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11442847" y="4691266"/>
            <a:ext cx="20978625" cy="26518273"/>
          </a:xfrm>
          <a:prstGeom prst="roundRect">
            <a:avLst>
              <a:gd name="adj" fmla="val 95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userDrawn="1"/>
        </p:nvGrpSpPr>
        <p:grpSpPr>
          <a:xfrm rot="10800000">
            <a:off x="-36600" y="31404884"/>
            <a:ext cx="43927800" cy="1502229"/>
            <a:chOff x="-14192" y="1382"/>
            <a:chExt cx="27451941" cy="4572641"/>
          </a:xfrm>
        </p:grpSpPr>
        <p:sp>
          <p:nvSpPr>
            <p:cNvPr id="75"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2" name="Group 71"/>
          <p:cNvGrpSpPr/>
          <p:nvPr userDrawn="1"/>
        </p:nvGrpSpPr>
        <p:grpSpPr>
          <a:xfrm>
            <a:off x="-14192" y="1382"/>
            <a:ext cx="43905392" cy="4572641"/>
            <a:chOff x="-14192" y="1382"/>
            <a:chExt cx="27451941" cy="4572641"/>
          </a:xfrm>
        </p:grpSpPr>
        <p:sp>
          <p:nvSpPr>
            <p:cNvPr id="73"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78" name="Text Box 14"/>
          <p:cNvSpPr txBox="1">
            <a:spLocks noChangeArrowheads="1"/>
          </p:cNvSpPr>
          <p:nvPr userDrawn="1"/>
        </p:nvSpPr>
        <p:spPr bwMode="auto">
          <a:xfrm>
            <a:off x="1003118" y="32156325"/>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5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mailto:clm121@uga.edu" TargetMode="External"/><Relationship Id="rId7" Type="http://schemas.openxmlformats.org/officeDocument/2006/relationships/image" Target="../media/image14.tiff"/><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tiff"/><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hyperlink" Target="https://github.com/xtianmcd/accelstm" TargetMode="Externa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20"/>
          </p:nvPr>
        </p:nvSpPr>
        <p:spPr>
          <a:xfrm>
            <a:off x="459674" y="12303649"/>
            <a:ext cx="10038662" cy="754045"/>
          </a:xfrm>
        </p:spPr>
        <p:txBody>
          <a:bodyPr/>
          <a:lstStyle/>
          <a:p>
            <a:r>
              <a:rPr lang="en-US" dirty="0"/>
              <a:t>Background</a:t>
            </a:r>
          </a:p>
        </p:txBody>
      </p:sp>
      <p:sp>
        <p:nvSpPr>
          <p:cNvPr id="15" name="Text Placeholder 14"/>
          <p:cNvSpPr>
            <a:spLocks noGrp="1"/>
          </p:cNvSpPr>
          <p:nvPr>
            <p:ph type="body" sz="quarter" idx="96"/>
          </p:nvPr>
        </p:nvSpPr>
        <p:spPr>
          <a:xfrm>
            <a:off x="459674" y="12865763"/>
            <a:ext cx="10056813" cy="20190120"/>
          </a:xfrm>
        </p:spPr>
        <p:txBody>
          <a:bodyPr/>
          <a:lstStyle/>
          <a:p>
            <a:r>
              <a:rPr lang="en-US" dirty="0"/>
              <a:t>	                                   Artificial Neural</a:t>
            </a:r>
          </a:p>
          <a:p>
            <a:r>
              <a:rPr lang="en-US" dirty="0"/>
              <a:t>                                                                                          Networks (ANNs):</a:t>
            </a:r>
            <a:endParaRPr lang="en-US" sz="1400" dirty="0"/>
          </a:p>
          <a:p>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endParaRPr lang="en-US" sz="3200" dirty="0"/>
          </a:p>
          <a:p>
            <a:endParaRPr lang="en-US" dirty="0"/>
          </a:p>
          <a:p>
            <a:r>
              <a:rPr lang="en-US" dirty="0"/>
              <a:t>Recurrent Neural </a:t>
            </a:r>
          </a:p>
          <a:p>
            <a:r>
              <a:rPr lang="en-US" dirty="0"/>
              <a:t>Networks (RNNs):</a:t>
            </a:r>
          </a:p>
          <a:p>
            <a:endParaRPr lang="en-US" dirty="0"/>
          </a:p>
          <a:p>
            <a:endParaRPr lang="en-US" dirty="0"/>
          </a:p>
          <a:p>
            <a:endParaRPr lang="en-US" dirty="0"/>
          </a:p>
          <a:p>
            <a:endParaRPr lang="en-US" dirty="0"/>
          </a:p>
          <a:p>
            <a:endParaRPr lang="en-US" dirty="0"/>
          </a:p>
          <a:p>
            <a:endParaRPr lang="en-US" dirty="0"/>
          </a:p>
          <a:p>
            <a:endParaRPr lang="en-US" sz="3600" dirty="0"/>
          </a:p>
          <a:p>
            <a:endParaRPr lang="en-US" dirty="0"/>
          </a:p>
          <a:p>
            <a:endParaRPr lang="en-US" sz="1000" dirty="0"/>
          </a:p>
          <a:p>
            <a:endParaRPr lang="en-US" sz="1000" dirty="0"/>
          </a:p>
          <a:p>
            <a:r>
              <a:rPr lang="en-US" dirty="0"/>
              <a:t>Long Short-Term Memory (LSTM)</a:t>
            </a:r>
          </a:p>
          <a:p>
            <a:endParaRPr lang="en-US" dirty="0"/>
          </a:p>
          <a:p>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pPr marL="342900" indent="-342900">
              <a:buFontTx/>
              <a:buChar char="-"/>
            </a:pPr>
            <a:endParaRPr lang="en-US" dirty="0"/>
          </a:p>
          <a:p>
            <a:endParaRPr lang="en-US" dirty="0"/>
          </a:p>
          <a:p>
            <a:endParaRPr lang="en-US" sz="2400" dirty="0"/>
          </a:p>
          <a:p>
            <a:endParaRPr lang="en-US" dirty="0"/>
          </a:p>
          <a:p>
            <a:endParaRPr lang="en-US" dirty="0"/>
          </a:p>
          <a:p>
            <a:pPr marL="342900" indent="-342900">
              <a:buFontTx/>
              <a:buChar char="-"/>
            </a:pPr>
            <a:r>
              <a:rPr lang="en-US" dirty="0"/>
              <a:t>Implementing these networks involves making numerous hyperparameter (HP) selections, yielding an enormous HP search space. </a:t>
            </a:r>
          </a:p>
          <a:p>
            <a:pPr marL="342900" indent="-342900">
              <a:buFontTx/>
              <a:buChar char="-"/>
            </a:pPr>
            <a:r>
              <a:rPr lang="en-US" dirty="0"/>
              <a:t>The tree-structured </a:t>
            </a:r>
            <a:r>
              <a:rPr lang="en-US" dirty="0" err="1"/>
              <a:t>Parzen</a:t>
            </a:r>
            <a:r>
              <a:rPr lang="en-US" dirty="0"/>
              <a:t> (</a:t>
            </a:r>
            <a:r>
              <a:rPr lang="en-US" b="1" u="sng" dirty="0"/>
              <a:t>TPE</a:t>
            </a:r>
            <a:r>
              <a:rPr lang="en-US" dirty="0"/>
              <a:t>) expected improvement (EI) algorithm iteratively suggests, tests, and reupdates “best” HP combinations.</a:t>
            </a:r>
          </a:p>
          <a:p>
            <a:pPr marL="342900" indent="-342900">
              <a:buFontTx/>
              <a:buChar char="-"/>
            </a:pPr>
            <a:endParaRPr lang="en-US" sz="800" dirty="0"/>
          </a:p>
          <a:p>
            <a:pPr marL="342900" indent="-342900">
              <a:buFontTx/>
              <a:buChar char="-"/>
            </a:pPr>
            <a:r>
              <a:rPr lang="en-US" dirty="0"/>
              <a:t>Human Activity Recognition (</a:t>
            </a:r>
            <a:r>
              <a:rPr lang="en-US" b="1" u="sng" dirty="0"/>
              <a:t>HAR</a:t>
            </a:r>
            <a:r>
              <a:rPr lang="en-US" dirty="0"/>
              <a:t>) research aims to categorize a person’s movement through accelerometer time series data.</a:t>
            </a:r>
          </a:p>
          <a:p>
            <a:pPr marL="342900" indent="-342900">
              <a:buFontTx/>
              <a:buChar char="-"/>
            </a:pPr>
            <a:endParaRPr lang="en-US" dirty="0"/>
          </a:p>
          <a:p>
            <a:pPr marL="342900" indent="-342900">
              <a:buFontTx/>
              <a:buChar char="-"/>
            </a:pPr>
            <a:endParaRPr lang="en-US" dirty="0"/>
          </a:p>
          <a:p>
            <a:endParaRPr lang="en-US" dirty="0"/>
          </a:p>
        </p:txBody>
      </p:sp>
      <p:pic>
        <p:nvPicPr>
          <p:cNvPr id="22" name="Picture 21">
            <a:extLst>
              <a:ext uri="{FF2B5EF4-FFF2-40B4-BE49-F238E27FC236}">
                <a16:creationId xmlns:a16="http://schemas.microsoft.com/office/drawing/2014/main" id="{D1B5AB9D-4772-0243-BF4F-1CDBBAF79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862" y="17727765"/>
            <a:ext cx="6317505" cy="4963754"/>
          </a:xfrm>
          <a:prstGeom prst="rect">
            <a:avLst/>
          </a:prstGeom>
          <a:ln>
            <a:solidFill>
              <a:schemeClr val="accent6"/>
            </a:solidFill>
          </a:ln>
        </p:spPr>
      </p:pic>
      <p:sp>
        <p:nvSpPr>
          <p:cNvPr id="2" name="Text Placeholder 1"/>
          <p:cNvSpPr>
            <a:spLocks noGrp="1"/>
          </p:cNvSpPr>
          <p:nvPr>
            <p:ph type="body" sz="quarter" idx="10"/>
          </p:nvPr>
        </p:nvSpPr>
        <p:spPr>
          <a:xfrm>
            <a:off x="418558" y="5088698"/>
            <a:ext cx="10056813" cy="7663614"/>
          </a:xfrm>
        </p:spPr>
        <p:txBody>
          <a:bodyPr/>
          <a:lstStyle/>
          <a:p>
            <a:r>
              <a:rPr lang="en-US" sz="2600" dirty="0"/>
              <a:t>Increased prevalence of smartphones and wearable devices has facilitated the collection of triaxial accelerometer data for numerous Human Activity Recognition (HAR) endeavors. Concurrently, advances in the theory and implementation of Long Short-Term Memory (LSTM) recurrent neural networks (RNNs) has made it possible to process this data in its raw form, enabling on-device online analysis. In this two-part experiment, we have first amassed the results from thirty studies and reported their methods and key findings in a meta-analysis style review. We then used these findings to guide our development of a start-to-finish data analysis pipeline, which we implemented on a commonly used open-source dataset in a proof of concept fashion. The pipeline addresses the large disparities in model hyperparameter settings and ensures the avoidance of potential sources of data leakage that were identified in the literature. Our pipeline uses a heuristic-based algorithm to tune a baseline LSTM model over an expansive hyperparameter search space and trains the resulting model on standardized windowed accelerometer signals alone. We find that we outperform benchmark results from other baseline LSTMs trained on the same model.</a:t>
            </a:r>
          </a:p>
        </p:txBody>
      </p:sp>
      <p:sp>
        <p:nvSpPr>
          <p:cNvPr id="3" name="Text Placeholder 2"/>
          <p:cNvSpPr>
            <a:spLocks noGrp="1"/>
          </p:cNvSpPr>
          <p:nvPr>
            <p:ph type="body" sz="quarter" idx="11"/>
          </p:nvPr>
        </p:nvSpPr>
        <p:spPr/>
        <p:txBody>
          <a:bodyPr/>
          <a:lstStyle/>
          <a:p>
            <a:r>
              <a:rPr lang="en-US" dirty="0"/>
              <a:t>Abstract</a:t>
            </a:r>
          </a:p>
        </p:txBody>
      </p:sp>
      <p:sp>
        <p:nvSpPr>
          <p:cNvPr id="5" name="Text Placeholder 4"/>
          <p:cNvSpPr>
            <a:spLocks noGrp="1"/>
          </p:cNvSpPr>
          <p:nvPr>
            <p:ph type="body" sz="quarter" idx="21"/>
          </p:nvPr>
        </p:nvSpPr>
        <p:spPr>
          <a:xfrm>
            <a:off x="11428410" y="5503831"/>
            <a:ext cx="10048874" cy="26324107"/>
          </a:xfrm>
        </p:spPr>
        <p:txBody>
          <a:bodyPr/>
          <a:lstStyle/>
          <a:p>
            <a:r>
              <a:rPr lang="en-US" sz="2800" dirty="0"/>
              <a:t>We conducted </a:t>
            </a:r>
            <a:r>
              <a:rPr lang="en-US" sz="2800" b="1" dirty="0"/>
              <a:t>a meta-analysis style overview </a:t>
            </a:r>
            <a:r>
              <a:rPr lang="en-US" sz="2800" dirty="0"/>
              <a:t>of the current state of LSTM use for HAR tasks across thirty studies. </a:t>
            </a:r>
          </a:p>
          <a:p>
            <a:endParaRPr lang="en-US" sz="1000" dirty="0"/>
          </a:p>
          <a:p>
            <a:r>
              <a:rPr lang="en-US" sz="2800" dirty="0"/>
              <a:t>Findings: </a:t>
            </a:r>
          </a:p>
          <a:p>
            <a:pPr marL="342900" indent="-342900">
              <a:buFontTx/>
              <a:buChar char="-"/>
            </a:pPr>
            <a:r>
              <a:rPr lang="en-US" sz="2800" dirty="0"/>
              <a:t>General lack of consensus regarding hyperparameter (HP) choices</a:t>
            </a:r>
          </a:p>
          <a:p>
            <a:pPr marL="342900" indent="-342900">
              <a:buFontTx/>
              <a:buChar char="-"/>
            </a:pPr>
            <a:r>
              <a:rPr lang="en-US" sz="2800" dirty="0"/>
              <a:t>HP choices are rarely explained or justified.</a:t>
            </a:r>
          </a:p>
          <a:p>
            <a:pPr marL="342900" indent="-342900">
              <a:buFontTx/>
              <a:buChar char="-"/>
            </a:pPr>
            <a:r>
              <a:rPr lang="en-US" sz="2800" dirty="0"/>
              <a:t>Many reports lacked architecture detail, making reproduction impossible.</a:t>
            </a:r>
          </a:p>
          <a:p>
            <a:pPr marL="342900" indent="-342900">
              <a:buFontTx/>
              <a:buChar char="-"/>
            </a:pPr>
            <a:r>
              <a:rPr lang="en-US" sz="2800" dirty="0"/>
              <a:t>Identified potential sources of data leakage (exposing information  about the testing data to the model during training)</a:t>
            </a:r>
          </a:p>
          <a:p>
            <a:pPr marL="342900" indent="-342900">
              <a:buFontTx/>
              <a:buChar char="-"/>
            </a:pPr>
            <a:r>
              <a:rPr lang="en-US" sz="2800" dirty="0"/>
              <a:t>Very little evidence of cross validation or repeated trials</a:t>
            </a:r>
          </a:p>
          <a:p>
            <a:endParaRPr lang="en-US" sz="1200" dirty="0"/>
          </a:p>
          <a:p>
            <a:endParaRPr lang="en-US" sz="1000" dirty="0"/>
          </a:p>
          <a:p>
            <a:pPr algn="ctr"/>
            <a:r>
              <a:rPr lang="en-US" sz="3700" b="1" u="sng" dirty="0">
                <a:latin typeface="+mn-lt"/>
              </a:rPr>
              <a:t>Part II: The Pipeline </a:t>
            </a:r>
          </a:p>
          <a:p>
            <a:r>
              <a:rPr lang="en-US" sz="2600" dirty="0"/>
              <a:t>From our observations during Part I, we</a:t>
            </a:r>
          </a:p>
          <a:p>
            <a:pPr marL="457200" indent="-457200">
              <a:buAutoNum type="arabicParenR"/>
            </a:pPr>
            <a:r>
              <a:rPr lang="en-US" sz="2600" dirty="0"/>
              <a:t>designed the data analysis pipeline and </a:t>
            </a:r>
          </a:p>
          <a:p>
            <a:pPr marL="457200" indent="-457200">
              <a:buAutoNum type="arabicParenR"/>
            </a:pPr>
            <a:r>
              <a:rPr lang="en-US" sz="2600" dirty="0"/>
              <a:t>determined the HP ranges/ values to test during model optimization.</a:t>
            </a:r>
            <a:endParaRPr lang="en-US" sz="2600" b="1" u="sng" dirty="0">
              <a:latin typeface="+mn-lt"/>
            </a:endParaRPr>
          </a:p>
          <a:p>
            <a:endParaRPr lang="en-US" sz="900" b="1" u="sng" dirty="0">
              <a:latin typeface="+mn-lt"/>
            </a:endParaRPr>
          </a:p>
          <a:p>
            <a:r>
              <a:rPr lang="en-US" sz="2600" i="1" dirty="0"/>
              <a:t>Data Analysis Pipeline</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3600" b="1" dirty="0"/>
          </a:p>
          <a:p>
            <a:endParaRPr lang="en-US" sz="2400" b="1" dirty="0"/>
          </a:p>
          <a:p>
            <a:r>
              <a:rPr lang="en-US" sz="2200" b="1" dirty="0"/>
              <a:t>Figure 4. </a:t>
            </a:r>
            <a:r>
              <a:rPr lang="en-US" sz="2200" dirty="0"/>
              <a:t>Separate data by participant so test-train split doesn’t include data from same person (A); use cross-validation when practical (C); standardize after test-train split and use mean and standard deviation from training set only for both training set and test set (E1); shuffle windows to smooth the learning process (F). </a:t>
            </a:r>
            <a:endParaRPr lang="en-US" sz="2200" b="1" dirty="0"/>
          </a:p>
          <a:p>
            <a:endParaRPr lang="en-US" sz="1000" dirty="0"/>
          </a:p>
          <a:p>
            <a:r>
              <a:rPr lang="en-US" i="1" dirty="0"/>
              <a:t>Hyperparameter Ranges (to be Tuned by TPE Algorithm):</a:t>
            </a:r>
          </a:p>
          <a:p>
            <a:endParaRPr lang="en-US" dirty="0"/>
          </a:p>
          <a:p>
            <a:endParaRPr lang="en-US" dirty="0"/>
          </a:p>
          <a:p>
            <a:endParaRPr lang="en-US" sz="1050" dirty="0"/>
          </a:p>
          <a:p>
            <a:endParaRPr lang="en-US" dirty="0"/>
          </a:p>
          <a:p>
            <a:endParaRPr lang="en-US" sz="16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3200" b="1" dirty="0"/>
          </a:p>
          <a:p>
            <a:r>
              <a:rPr lang="en-US" sz="2200" b="1" dirty="0"/>
              <a:t>Table 1. </a:t>
            </a:r>
            <a:r>
              <a:rPr lang="en-US" sz="2200" dirty="0"/>
              <a:t>Values/ranges included for Model Hyperparameter Optimization prior to final cross validation on data. “Unit” and “cell” refer to the LSTM cells’ outputs, “State” refers to the recurrent weight matrices.</a:t>
            </a:r>
            <a:endParaRPr lang="en-US" sz="2200" b="1" dirty="0"/>
          </a:p>
        </p:txBody>
      </p:sp>
      <p:sp>
        <p:nvSpPr>
          <p:cNvPr id="6" name="Text Placeholder 5"/>
          <p:cNvSpPr>
            <a:spLocks noGrp="1"/>
          </p:cNvSpPr>
          <p:nvPr>
            <p:ph type="body" sz="quarter" idx="22"/>
          </p:nvPr>
        </p:nvSpPr>
        <p:spPr/>
        <p:txBody>
          <a:bodyPr/>
          <a:lstStyle/>
          <a:p>
            <a:r>
              <a:rPr lang="en-US" dirty="0"/>
              <a:t>Part I: Meta-Analysis Findings</a:t>
            </a:r>
          </a:p>
        </p:txBody>
      </p:sp>
      <p:sp>
        <p:nvSpPr>
          <p:cNvPr id="7" name="Text Placeholder 6"/>
          <p:cNvSpPr>
            <a:spLocks noGrp="1"/>
          </p:cNvSpPr>
          <p:nvPr>
            <p:ph type="body" sz="quarter" idx="23"/>
          </p:nvPr>
        </p:nvSpPr>
        <p:spPr>
          <a:xfrm>
            <a:off x="22448845" y="5503831"/>
            <a:ext cx="10048874" cy="25813198"/>
          </a:xfrm>
        </p:spPr>
        <p:txBody>
          <a:bodyPr/>
          <a:lstStyle/>
          <a:p>
            <a:r>
              <a:rPr lang="en-US" b="1" dirty="0"/>
              <a:t>Dataset</a:t>
            </a:r>
            <a:r>
              <a:rPr lang="en-US" dirty="0"/>
              <a:t>: Human Activity Recognition Using Smartphones from </a:t>
            </a:r>
            <a:r>
              <a:rPr lang="en-US" dirty="0" err="1"/>
              <a:t>Anguita</a:t>
            </a:r>
            <a:r>
              <a:rPr lang="en-US" dirty="0"/>
              <a:t>, et. al. available on the University of California at Irvine’s Machine Learning Repository (UCI HAR Dataset)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pPr algn="ctr"/>
            <a:endParaRPr lang="en-US" sz="3700" b="1" u="sng" dirty="0">
              <a:latin typeface="+mn-lt"/>
            </a:endParaRPr>
          </a:p>
          <a:p>
            <a:pPr algn="ctr"/>
            <a:endParaRPr lang="en-US" sz="3700" b="1" u="sng" dirty="0">
              <a:latin typeface="+mn-lt"/>
            </a:endParaRPr>
          </a:p>
          <a:p>
            <a:pPr algn="ctr"/>
            <a:endParaRPr lang="en-US" sz="3700" b="1" u="sng" dirty="0">
              <a:latin typeface="+mn-lt"/>
            </a:endParaRPr>
          </a:p>
          <a:p>
            <a:pPr algn="ctr"/>
            <a:endParaRPr lang="en-US" sz="3700" b="1" u="sng" dirty="0">
              <a:latin typeface="+mn-lt"/>
            </a:endParaRPr>
          </a:p>
          <a:p>
            <a:pPr algn="ctr"/>
            <a:endParaRPr lang="en-US" sz="3700" b="1" u="sng" dirty="0">
              <a:latin typeface="+mn-lt"/>
            </a:endParaRPr>
          </a:p>
          <a:p>
            <a:pPr algn="ctr"/>
            <a:endParaRPr lang="en-US" sz="3700" b="1" u="sng" dirty="0">
              <a:latin typeface="+mn-lt"/>
            </a:endParaRPr>
          </a:p>
          <a:p>
            <a:endParaRPr lang="en-US" sz="1200" b="1" u="sng" dirty="0">
              <a:latin typeface="+mn-lt"/>
            </a:endParaRPr>
          </a:p>
          <a:p>
            <a:endParaRPr lang="en-US" sz="1200" b="1" u="sng" dirty="0">
              <a:latin typeface="+mn-lt"/>
            </a:endParaRPr>
          </a:p>
          <a:p>
            <a:endParaRPr lang="en-US" sz="1200" b="1" u="sng" dirty="0">
              <a:latin typeface="+mn-lt"/>
            </a:endParaRPr>
          </a:p>
          <a:p>
            <a:r>
              <a:rPr lang="en-US" b="1" u="sng" dirty="0"/>
              <a:t>Languages and Libraries: </a:t>
            </a:r>
          </a:p>
          <a:p>
            <a:pPr marL="571500" indent="-571500">
              <a:buFontTx/>
              <a:buChar char="-"/>
            </a:pPr>
            <a:r>
              <a:rPr lang="en-US" dirty="0"/>
              <a:t>TPE HP optimization: </a:t>
            </a:r>
            <a:r>
              <a:rPr lang="en-US" dirty="0" err="1"/>
              <a:t>Hyperas</a:t>
            </a:r>
            <a:r>
              <a:rPr lang="en-US" dirty="0"/>
              <a:t> from </a:t>
            </a:r>
            <a:r>
              <a:rPr lang="en-US" dirty="0" err="1"/>
              <a:t>Hyperopt</a:t>
            </a:r>
            <a:endParaRPr lang="en-US" dirty="0"/>
          </a:p>
          <a:p>
            <a:pPr marL="571500" indent="-571500">
              <a:buFontTx/>
              <a:buChar char="-"/>
            </a:pPr>
            <a:r>
              <a:rPr lang="en-US" dirty="0"/>
              <a:t>LSTM: </a:t>
            </a:r>
            <a:r>
              <a:rPr lang="en-US" dirty="0" err="1"/>
              <a:t>Keras</a:t>
            </a:r>
            <a:r>
              <a:rPr lang="en-US" dirty="0"/>
              <a:t> </a:t>
            </a:r>
            <a:r>
              <a:rPr lang="en-US" dirty="0" err="1"/>
              <a:t>Keras</a:t>
            </a:r>
            <a:r>
              <a:rPr lang="en-US" dirty="0"/>
              <a:t> with TensorFlow backend</a:t>
            </a:r>
          </a:p>
          <a:p>
            <a:pPr marL="571500" indent="-571500">
              <a:buFontTx/>
              <a:buChar char="-"/>
            </a:pPr>
            <a:r>
              <a:rPr lang="en-US" dirty="0"/>
              <a:t>Grid search, Standardization, Cross Validation: </a:t>
            </a:r>
            <a:r>
              <a:rPr lang="en-US" dirty="0" err="1"/>
              <a:t>Scikit</a:t>
            </a:r>
            <a:r>
              <a:rPr lang="en-US" dirty="0"/>
              <a:t> Learn </a:t>
            </a:r>
          </a:p>
          <a:p>
            <a:pPr marL="571500" indent="-571500">
              <a:buFontTx/>
              <a:buChar char="-"/>
            </a:pPr>
            <a:r>
              <a:rPr lang="en-US" dirty="0"/>
              <a:t>Data Formatting, etc.: NumPy, Pandas</a:t>
            </a:r>
          </a:p>
          <a:p>
            <a:pPr algn="ctr"/>
            <a:endParaRPr lang="en-US" sz="1600" b="1" u="sng" dirty="0">
              <a:latin typeface="+mn-lt"/>
            </a:endParaRPr>
          </a:p>
          <a:p>
            <a:pPr algn="ctr"/>
            <a:r>
              <a:rPr lang="en-US" sz="3700" b="1" u="sng" dirty="0">
                <a:latin typeface="+mn-lt"/>
              </a:rPr>
              <a:t>Results</a:t>
            </a:r>
          </a:p>
          <a:p>
            <a:r>
              <a:rPr lang="en-US" dirty="0"/>
              <a:t>Most models found in literature: </a:t>
            </a:r>
          </a:p>
          <a:p>
            <a:pPr marL="342900" indent="-342900">
              <a:buFontTx/>
              <a:buChar char="-"/>
            </a:pPr>
            <a:r>
              <a:rPr lang="en-US" dirty="0"/>
              <a:t>High-dimensional data (hand crafted features, multiple sensors and modalities </a:t>
            </a:r>
          </a:p>
          <a:p>
            <a:pPr marL="342900" indent="-342900">
              <a:buFontTx/>
              <a:buChar char="-"/>
            </a:pPr>
            <a:r>
              <a:rPr lang="en-US" dirty="0"/>
              <a:t>Highly processed data (remove gravity component, etc.)</a:t>
            </a:r>
          </a:p>
          <a:p>
            <a:pPr marL="342900" indent="-342900">
              <a:buFontTx/>
              <a:buChar char="-"/>
            </a:pPr>
            <a:r>
              <a:rPr lang="en-US" dirty="0"/>
              <a:t>Complex architecture</a:t>
            </a:r>
          </a:p>
          <a:p>
            <a:endParaRPr lang="en-US" b="1" dirty="0"/>
          </a:p>
          <a:p>
            <a:r>
              <a:rPr lang="en-US" b="1" dirty="0"/>
              <a:t>Our models:</a:t>
            </a:r>
            <a:r>
              <a:rPr lang="en-US" dirty="0"/>
              <a:t> </a:t>
            </a:r>
            <a:r>
              <a:rPr lang="en-US" i="1" dirty="0"/>
              <a:t>only</a:t>
            </a:r>
            <a:r>
              <a:rPr lang="en-US" dirty="0"/>
              <a:t> triaxial </a:t>
            </a:r>
            <a:r>
              <a:rPr lang="en-US" b="1" dirty="0"/>
              <a:t>total accelerometer signals</a:t>
            </a:r>
            <a:r>
              <a:rPr lang="en-US" dirty="0"/>
              <a:t>; </a:t>
            </a:r>
          </a:p>
          <a:p>
            <a:pPr marL="342900" indent="-342900">
              <a:buFontTx/>
              <a:buChar char="-"/>
            </a:pPr>
            <a:r>
              <a:rPr lang="en-US" b="1" dirty="0"/>
              <a:t>least preprocessing </a:t>
            </a:r>
            <a:r>
              <a:rPr lang="en-US" dirty="0"/>
              <a:t>and </a:t>
            </a:r>
            <a:r>
              <a:rPr lang="en-US" b="1" dirty="0"/>
              <a:t>lowest number of features used</a:t>
            </a:r>
          </a:p>
          <a:p>
            <a:pPr marL="342900" indent="-342900">
              <a:buFontTx/>
              <a:buChar char="-"/>
            </a:pPr>
            <a:r>
              <a:rPr lang="en-US" b="1" dirty="0"/>
              <a:t>Baseline LSTM </a:t>
            </a:r>
            <a:r>
              <a:rPr lang="en-US" dirty="0"/>
              <a:t>(simple architecture to save computational expense)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b="1" dirty="0"/>
          </a:p>
          <a:p>
            <a:r>
              <a:rPr lang="en-US" b="1" dirty="0"/>
              <a:t>Table 2. </a:t>
            </a:r>
            <a:r>
              <a:rPr lang="en-US" dirty="0"/>
              <a:t>The results from the benchmark models using the UCI HAR dataset. Pipeline Part 1 = best test score from hyperparameter optimization; Pipeline Part 2 = final cross validation on data; CV = cross validation; ”Best” = single best training trial.</a:t>
            </a:r>
            <a:endParaRPr lang="en-US" b="1" dirty="0"/>
          </a:p>
        </p:txBody>
      </p:sp>
      <p:sp>
        <p:nvSpPr>
          <p:cNvPr id="8" name="Text Placeholder 7"/>
          <p:cNvSpPr>
            <a:spLocks noGrp="1"/>
          </p:cNvSpPr>
          <p:nvPr>
            <p:ph type="body" sz="quarter" idx="24"/>
          </p:nvPr>
        </p:nvSpPr>
        <p:spPr/>
        <p:txBody>
          <a:bodyPr/>
          <a:lstStyle/>
          <a:p>
            <a:r>
              <a:rPr lang="en-US" dirty="0"/>
              <a:t>Materials</a:t>
            </a:r>
          </a:p>
        </p:txBody>
      </p:sp>
      <p:sp>
        <p:nvSpPr>
          <p:cNvPr id="9" name="Text Placeholder 8"/>
          <p:cNvSpPr>
            <a:spLocks noGrp="1"/>
          </p:cNvSpPr>
          <p:nvPr>
            <p:ph type="body" sz="quarter" idx="25"/>
          </p:nvPr>
        </p:nvSpPr>
        <p:spPr/>
        <p:txBody>
          <a:bodyPr/>
          <a:lstStyle/>
          <a:p>
            <a:r>
              <a:rPr lang="en-US" dirty="0"/>
              <a:t>Conclusions</a:t>
            </a:r>
          </a:p>
        </p:txBody>
      </p:sp>
      <p:sp>
        <p:nvSpPr>
          <p:cNvPr id="10" name="Text Placeholder 9"/>
          <p:cNvSpPr>
            <a:spLocks noGrp="1"/>
          </p:cNvSpPr>
          <p:nvPr>
            <p:ph type="body" sz="quarter" idx="26"/>
          </p:nvPr>
        </p:nvSpPr>
        <p:spPr>
          <a:xfrm>
            <a:off x="33422043" y="5503831"/>
            <a:ext cx="10047018" cy="9002442"/>
          </a:xfrm>
        </p:spPr>
        <p:txBody>
          <a:bodyPr/>
          <a:lstStyle/>
          <a:p>
            <a:r>
              <a:rPr lang="en-US" dirty="0"/>
              <a:t>We demonstrate the ability for a </a:t>
            </a:r>
            <a:r>
              <a:rPr lang="en-US" b="1" dirty="0"/>
              <a:t>baseline LSTM</a:t>
            </a:r>
            <a:r>
              <a:rPr lang="en-US" dirty="0"/>
              <a:t> model trained solely on </a:t>
            </a:r>
            <a:r>
              <a:rPr lang="en-US" b="1" dirty="0"/>
              <a:t>raw triaxial accelerometer data</a:t>
            </a:r>
            <a:r>
              <a:rPr lang="en-US" dirty="0"/>
              <a:t> to outperform other baseline models trained on this data and perform competitively with classical models trained on hundreds of hand-crafted features as well as other more complex LSTM models trained on higher dimensional sensor data. </a:t>
            </a:r>
          </a:p>
          <a:p>
            <a:endParaRPr lang="en-US" dirty="0"/>
          </a:p>
          <a:p>
            <a:r>
              <a:rPr lang="en-US" dirty="0"/>
              <a:t>We demonstrate the ability to optimize a data-centric model over an </a:t>
            </a:r>
            <a:r>
              <a:rPr lang="en-US" b="1" dirty="0"/>
              <a:t>expansive hyperparameter search space </a:t>
            </a:r>
            <a:r>
              <a:rPr lang="en-US" dirty="0"/>
              <a:t>and train it end-to-end within a scientifically rigorous and deliberate </a:t>
            </a:r>
            <a:r>
              <a:rPr lang="en-US" b="1" dirty="0"/>
              <a:t>Data Analysis Pipeline.</a:t>
            </a:r>
          </a:p>
          <a:p>
            <a:endParaRPr lang="en-US" b="1" dirty="0"/>
          </a:p>
          <a:p>
            <a:r>
              <a:rPr lang="en-US" dirty="0"/>
              <a:t>Going forward, we would like to repeat this experiment to average performances from different models returned by the TPE algorithm; we would also like to repeat this experiment on other HAR datasets. Further exploration should be done to analyze why the algorithm’s selections are indeed superior, how different data affect these choices, and how the LSTM cells within the models themselves are representing this type of data as has been done with LSTMs in other domains. </a:t>
            </a:r>
          </a:p>
          <a:p>
            <a:endParaRPr lang="en-US" dirty="0"/>
          </a:p>
          <a:p>
            <a:r>
              <a:rPr lang="en-US" dirty="0"/>
              <a:t>We hope that this Pipeline will serve useful in producing explicit and reproducible experiment results  and in pushing the field forward in a methodical way. </a:t>
            </a:r>
          </a:p>
        </p:txBody>
      </p:sp>
      <p:sp>
        <p:nvSpPr>
          <p:cNvPr id="11" name="Text Placeholder 10"/>
          <p:cNvSpPr>
            <a:spLocks noGrp="1"/>
          </p:cNvSpPr>
          <p:nvPr>
            <p:ph type="body" sz="quarter" idx="27"/>
          </p:nvPr>
        </p:nvSpPr>
        <p:spPr>
          <a:xfrm>
            <a:off x="33366937" y="14240627"/>
            <a:ext cx="10047018" cy="754045"/>
          </a:xfrm>
        </p:spPr>
        <p:txBody>
          <a:bodyPr/>
          <a:lstStyle/>
          <a:p>
            <a:r>
              <a:rPr lang="en-US" dirty="0"/>
              <a:t>References</a:t>
            </a:r>
          </a:p>
        </p:txBody>
      </p:sp>
      <p:sp>
        <p:nvSpPr>
          <p:cNvPr id="12" name="Text Placeholder 11"/>
          <p:cNvSpPr>
            <a:spLocks noGrp="1"/>
          </p:cNvSpPr>
          <p:nvPr>
            <p:ph type="body" sz="quarter" idx="28"/>
          </p:nvPr>
        </p:nvSpPr>
        <p:spPr>
          <a:xfrm>
            <a:off x="33366937" y="15059186"/>
            <a:ext cx="10052050" cy="13157426"/>
          </a:xfrm>
        </p:spPr>
        <p:txBody>
          <a:bodyPr/>
          <a:lstStyle/>
          <a:p>
            <a:r>
              <a:rPr lang="en-US" dirty="0"/>
              <a:t>Dataset: </a:t>
            </a:r>
          </a:p>
          <a:p>
            <a:pPr marL="342900" indent="-342900">
              <a:buFontTx/>
              <a:buChar char="-"/>
            </a:pPr>
            <a:r>
              <a:rPr lang="en-US" dirty="0"/>
              <a:t>Davide </a:t>
            </a:r>
            <a:r>
              <a:rPr lang="en-US" dirty="0" err="1"/>
              <a:t>Anguita</a:t>
            </a:r>
            <a:r>
              <a:rPr lang="en-US" dirty="0"/>
              <a:t>, Alessandro </a:t>
            </a:r>
            <a:r>
              <a:rPr lang="en-US" dirty="0" err="1"/>
              <a:t>Ghio</a:t>
            </a:r>
            <a:r>
              <a:rPr lang="en-US" dirty="0"/>
              <a:t>, Luca </a:t>
            </a:r>
            <a:r>
              <a:rPr lang="en-US" dirty="0" err="1"/>
              <a:t>Oneto</a:t>
            </a:r>
            <a:r>
              <a:rPr lang="en-US" dirty="0"/>
              <a:t>, Xavier Parra, and Jorge L Reyes-Ortiz. Energy efficient smartphone-based activity recognition using fixed-point arithmetic. </a:t>
            </a:r>
            <a:r>
              <a:rPr lang="en-US" i="1" dirty="0"/>
              <a:t>Journal of Universal Computer Science, Special Issue in Ambient Assisted Living - Home Care</a:t>
            </a:r>
            <a:r>
              <a:rPr lang="en-US" dirty="0"/>
              <a:t>, 2013. </a:t>
            </a:r>
          </a:p>
          <a:p>
            <a:pPr marL="342900" indent="-342900">
              <a:buFontTx/>
              <a:buChar char="-"/>
            </a:pPr>
            <a:r>
              <a:rPr lang="en-US" dirty="0"/>
              <a:t>Downloaded from UCI Machine Learning Repository </a:t>
            </a:r>
          </a:p>
          <a:p>
            <a:endParaRPr lang="en-US" dirty="0"/>
          </a:p>
          <a:p>
            <a:r>
              <a:rPr lang="en-US" dirty="0"/>
              <a:t>TPE: </a:t>
            </a:r>
          </a:p>
          <a:p>
            <a:pPr marL="342900" indent="-342900">
              <a:buFontTx/>
              <a:buChar char="-"/>
            </a:pPr>
            <a:r>
              <a:rPr lang="en-US" dirty="0"/>
              <a:t>James </a:t>
            </a:r>
            <a:r>
              <a:rPr lang="en-US" dirty="0" err="1"/>
              <a:t>Bergstra</a:t>
            </a:r>
            <a:r>
              <a:rPr lang="en-US" dirty="0"/>
              <a:t>, Remi </a:t>
            </a:r>
            <a:r>
              <a:rPr lang="en-US" dirty="0" err="1"/>
              <a:t>Bardenet</a:t>
            </a:r>
            <a:r>
              <a:rPr lang="en-US" dirty="0"/>
              <a:t>, </a:t>
            </a:r>
            <a:r>
              <a:rPr lang="en-US" dirty="0" err="1"/>
              <a:t>Yoshua</a:t>
            </a:r>
            <a:r>
              <a:rPr lang="en-US" dirty="0"/>
              <a:t> </a:t>
            </a:r>
            <a:r>
              <a:rPr lang="en-US" dirty="0" err="1"/>
              <a:t>Bengio</a:t>
            </a:r>
            <a:r>
              <a:rPr lang="en-US" dirty="0"/>
              <a:t>, and </a:t>
            </a:r>
            <a:r>
              <a:rPr lang="en-US" dirty="0" err="1"/>
              <a:t>Balazs</a:t>
            </a:r>
            <a:r>
              <a:rPr lang="en-US" dirty="0"/>
              <a:t> </a:t>
            </a:r>
            <a:r>
              <a:rPr lang="en-US" dirty="0" err="1"/>
              <a:t>Kegl</a:t>
            </a:r>
            <a:r>
              <a:rPr lang="en-US" dirty="0"/>
              <a:t>. Algorithms for hyper-parameter optimization. </a:t>
            </a:r>
            <a:r>
              <a:rPr lang="en-US" i="1" dirty="0"/>
              <a:t>NIPS</a:t>
            </a:r>
            <a:r>
              <a:rPr lang="en-US" dirty="0"/>
              <a:t>, 2011. </a:t>
            </a:r>
          </a:p>
          <a:p>
            <a:pPr marL="342900" indent="-342900">
              <a:buFontTx/>
              <a:buChar char="-"/>
            </a:pPr>
            <a:endParaRPr lang="en-US" dirty="0"/>
          </a:p>
          <a:p>
            <a:r>
              <a:rPr lang="en-US" dirty="0"/>
              <a:t>ANN/RNN/LSTM and Data Analysis Background: </a:t>
            </a:r>
          </a:p>
          <a:p>
            <a:pPr marL="342900" indent="-342900">
              <a:buFontTx/>
              <a:buChar char="-"/>
            </a:pPr>
            <a:r>
              <a:rPr lang="en-US" dirty="0"/>
              <a:t>ANN: WS McCulloch and W Pitts. A logical calculus of the ideas immanent in neurons activity. </a:t>
            </a:r>
            <a:r>
              <a:rPr lang="en-US" i="1" dirty="0"/>
              <a:t>Bulletin of Mathematical Biology</a:t>
            </a:r>
            <a:r>
              <a:rPr lang="en-US" dirty="0"/>
              <a:t>, 5(4):115–133, 1943. </a:t>
            </a:r>
          </a:p>
          <a:p>
            <a:pPr marL="342900" indent="-342900">
              <a:buFontTx/>
              <a:buChar char="-"/>
            </a:pPr>
            <a:r>
              <a:rPr lang="en-US" dirty="0"/>
              <a:t>RNN: Ronald J Williams and David </a:t>
            </a:r>
            <a:r>
              <a:rPr lang="en-US" dirty="0" err="1"/>
              <a:t>Zipser</a:t>
            </a:r>
            <a:r>
              <a:rPr lang="en-US" dirty="0"/>
              <a:t>. A learning algorithm for continually running fully recurrent neural networks. </a:t>
            </a:r>
            <a:r>
              <a:rPr lang="en-US" i="1" dirty="0"/>
              <a:t>Neural Computation</a:t>
            </a:r>
            <a:r>
              <a:rPr lang="en-US" dirty="0"/>
              <a:t>, 1989.</a:t>
            </a:r>
          </a:p>
          <a:p>
            <a:pPr marL="342900" indent="-342900">
              <a:buFontTx/>
              <a:buChar char="-"/>
            </a:pPr>
            <a:r>
              <a:rPr lang="en-US" dirty="0"/>
              <a:t>LSTM: Sepp </a:t>
            </a:r>
            <a:r>
              <a:rPr lang="en-US" dirty="0" err="1"/>
              <a:t>Hochreiter</a:t>
            </a:r>
            <a:r>
              <a:rPr lang="en-US" dirty="0"/>
              <a:t> and Jurgen </a:t>
            </a:r>
            <a:r>
              <a:rPr lang="en-US" dirty="0" err="1"/>
              <a:t>Schmidhuber</a:t>
            </a:r>
            <a:r>
              <a:rPr lang="en-US" dirty="0"/>
              <a:t>. Long short-term memory. </a:t>
            </a:r>
            <a:r>
              <a:rPr lang="en-US" i="1" dirty="0"/>
              <a:t>Neural Computation</a:t>
            </a:r>
            <a:r>
              <a:rPr lang="en-US" dirty="0"/>
              <a:t>, 1997. </a:t>
            </a:r>
          </a:p>
          <a:p>
            <a:pPr marL="342900" indent="-342900">
              <a:buFontTx/>
              <a:buChar char="-"/>
            </a:pPr>
            <a:r>
              <a:rPr lang="en-US" dirty="0" err="1"/>
              <a:t>Aurelien</a:t>
            </a:r>
            <a:r>
              <a:rPr lang="en-US" dirty="0"/>
              <a:t> </a:t>
            </a:r>
            <a:r>
              <a:rPr lang="en-US" dirty="0" err="1"/>
              <a:t>Geron</a:t>
            </a:r>
            <a:r>
              <a:rPr lang="en-US" dirty="0"/>
              <a:t>. </a:t>
            </a:r>
            <a:r>
              <a:rPr lang="en-US" i="1" dirty="0"/>
              <a:t>Hands-On Machine Learning with </a:t>
            </a:r>
            <a:r>
              <a:rPr lang="en-US" i="1" dirty="0" err="1"/>
              <a:t>Scikit</a:t>
            </a:r>
            <a:r>
              <a:rPr lang="en-US" i="1" dirty="0"/>
              <a:t>-Learn and TensorFlow</a:t>
            </a:r>
            <a:r>
              <a:rPr lang="en-US" dirty="0"/>
              <a:t>. </a:t>
            </a:r>
            <a:r>
              <a:rPr lang="en-US" dirty="0" err="1"/>
              <a:t>OReilly</a:t>
            </a:r>
            <a:r>
              <a:rPr lang="en-US" dirty="0"/>
              <a:t> Media, Inc., Sebastopol, CA, 2017. </a:t>
            </a:r>
          </a:p>
          <a:p>
            <a:pPr marL="342900" indent="-342900">
              <a:buFontTx/>
              <a:buChar char="-"/>
            </a:pPr>
            <a:r>
              <a:rPr lang="en-US" dirty="0"/>
              <a:t>John A Miller. Introduction to data science using scalation. Technical report, University of Georgia Department of Com- </a:t>
            </a:r>
            <a:r>
              <a:rPr lang="en-US" dirty="0" err="1"/>
              <a:t>puting</a:t>
            </a:r>
            <a:r>
              <a:rPr lang="en-US" dirty="0"/>
              <a:t> Science, 2018.</a:t>
            </a:r>
          </a:p>
          <a:p>
            <a:endParaRPr lang="en-US" dirty="0"/>
          </a:p>
          <a:p>
            <a:r>
              <a:rPr lang="en-US" dirty="0"/>
              <a:t>Full list of citations for literature review and other aspects of experiment in paper with the same name and on GitHub at the link listed below. </a:t>
            </a:r>
            <a:br>
              <a:rPr lang="en-US" dirty="0"/>
            </a:br>
            <a:endParaRPr lang="en-US" dirty="0"/>
          </a:p>
          <a:p>
            <a:endParaRPr lang="en-US" dirty="0"/>
          </a:p>
        </p:txBody>
      </p:sp>
      <p:sp>
        <p:nvSpPr>
          <p:cNvPr id="13" name="Text Placeholder 12"/>
          <p:cNvSpPr>
            <a:spLocks noGrp="1"/>
          </p:cNvSpPr>
          <p:nvPr>
            <p:ph type="body" sz="quarter" idx="29"/>
          </p:nvPr>
        </p:nvSpPr>
        <p:spPr>
          <a:xfrm>
            <a:off x="33344293" y="27597494"/>
            <a:ext cx="10047018" cy="754045"/>
          </a:xfrm>
        </p:spPr>
        <p:txBody>
          <a:bodyPr/>
          <a:lstStyle/>
          <a:p>
            <a:r>
              <a:rPr lang="en-US" dirty="0"/>
              <a:t>Acknowledgements &amp; Contacts</a:t>
            </a:r>
          </a:p>
        </p:txBody>
      </p:sp>
      <p:sp>
        <p:nvSpPr>
          <p:cNvPr id="14" name="Text Placeholder 13"/>
          <p:cNvSpPr>
            <a:spLocks noGrp="1"/>
          </p:cNvSpPr>
          <p:nvPr>
            <p:ph type="body" sz="quarter" idx="30"/>
          </p:nvPr>
        </p:nvSpPr>
        <p:spPr>
          <a:xfrm>
            <a:off x="33311585" y="28150407"/>
            <a:ext cx="10052050" cy="3077743"/>
          </a:xfrm>
        </p:spPr>
        <p:txBody>
          <a:bodyPr/>
          <a:lstStyle/>
          <a:p>
            <a:r>
              <a:rPr lang="en-US" dirty="0"/>
              <a:t>Christian McDaniel, </a:t>
            </a:r>
            <a:r>
              <a:rPr lang="en-US" dirty="0">
                <a:hlinkClick r:id="rId3"/>
              </a:rPr>
              <a:t>clm121@uga.edu</a:t>
            </a:r>
            <a:r>
              <a:rPr lang="en-US" dirty="0"/>
              <a:t>; Shannon Quinn</a:t>
            </a:r>
          </a:p>
          <a:p>
            <a:r>
              <a:rPr lang="en-US" dirty="0"/>
              <a:t>Quinn Research Group</a:t>
            </a:r>
          </a:p>
          <a:p>
            <a:endParaRPr lang="en-US" dirty="0"/>
          </a:p>
          <a:p>
            <a:r>
              <a:rPr lang="en-US" dirty="0"/>
              <a:t>Thanks to the UGA IAI for providing the computing resources needed to carry out this project. Thanks to SciPy 2018. </a:t>
            </a:r>
          </a:p>
          <a:p>
            <a:r>
              <a:rPr lang="en-US" dirty="0"/>
              <a:t>Code available on GitHub: </a:t>
            </a:r>
            <a:r>
              <a:rPr lang="en-US" dirty="0">
                <a:hlinkClick r:id="rId4"/>
              </a:rPr>
              <a:t>https://github.com/xtianmcd/accelstm</a:t>
            </a:r>
            <a:r>
              <a:rPr lang="en-US" dirty="0"/>
              <a:t> </a:t>
            </a:r>
          </a:p>
        </p:txBody>
      </p:sp>
      <p:sp>
        <p:nvSpPr>
          <p:cNvPr id="16" name="Text Placeholder 15"/>
          <p:cNvSpPr>
            <a:spLocks noGrp="1"/>
          </p:cNvSpPr>
          <p:nvPr>
            <p:ph type="body" sz="quarter" idx="150"/>
          </p:nvPr>
        </p:nvSpPr>
        <p:spPr>
          <a:xfrm>
            <a:off x="5932593" y="3531071"/>
            <a:ext cx="31998968" cy="1083946"/>
          </a:xfrm>
        </p:spPr>
        <p:txBody>
          <a:bodyPr>
            <a:normAutofit fontScale="77500" lnSpcReduction="20000"/>
          </a:bodyPr>
          <a:lstStyle/>
          <a:p>
            <a:r>
              <a:rPr lang="en-US" baseline="30000" dirty="0"/>
              <a:t>1</a:t>
            </a:r>
            <a:r>
              <a:rPr lang="en-US" dirty="0"/>
              <a:t>University of Georgia, Institute for Artificial Intelligence, Athens, GA, USA </a:t>
            </a:r>
          </a:p>
          <a:p>
            <a:r>
              <a:rPr lang="en-US" baseline="30000" dirty="0"/>
              <a:t>2</a:t>
            </a:r>
            <a:r>
              <a:rPr lang="en-US" dirty="0"/>
              <a:t>University of Georgia, Department of Computer Science, Athens, GA, USA</a:t>
            </a:r>
          </a:p>
        </p:txBody>
      </p:sp>
      <p:sp>
        <p:nvSpPr>
          <p:cNvPr id="17" name="Text Placeholder 16"/>
          <p:cNvSpPr>
            <a:spLocks noGrp="1"/>
          </p:cNvSpPr>
          <p:nvPr>
            <p:ph type="body" sz="quarter" idx="151"/>
          </p:nvPr>
        </p:nvSpPr>
        <p:spPr/>
        <p:txBody>
          <a:bodyPr/>
          <a:lstStyle/>
          <a:p>
            <a:r>
              <a:rPr lang="en-US" dirty="0"/>
              <a:t>Christian McDaniel</a:t>
            </a:r>
            <a:r>
              <a:rPr lang="en-US" baseline="30000" dirty="0"/>
              <a:t>1</a:t>
            </a:r>
            <a:r>
              <a:rPr lang="en-US" dirty="0"/>
              <a:t>, Shannon Quinn</a:t>
            </a:r>
            <a:r>
              <a:rPr lang="en-US" baseline="30000" dirty="0"/>
              <a:t>2</a:t>
            </a:r>
            <a:endParaRPr lang="en-US" dirty="0"/>
          </a:p>
        </p:txBody>
      </p:sp>
      <p:sp>
        <p:nvSpPr>
          <p:cNvPr id="18" name="Text Placeholder 17"/>
          <p:cNvSpPr>
            <a:spLocks noGrp="1"/>
          </p:cNvSpPr>
          <p:nvPr>
            <p:ph type="body" sz="quarter" idx="153"/>
          </p:nvPr>
        </p:nvSpPr>
        <p:spPr>
          <a:xfrm>
            <a:off x="5932593" y="389601"/>
            <a:ext cx="31998968" cy="2203218"/>
          </a:xfrm>
        </p:spPr>
        <p:txBody>
          <a:bodyPr>
            <a:normAutofit fontScale="70000" lnSpcReduction="20000"/>
          </a:bodyPr>
          <a:lstStyle/>
          <a:p>
            <a:r>
              <a:rPr lang="en-US" b="0" dirty="0"/>
              <a:t>Developing a Start-to-Finish Pipeline for Accelerometer Activity Recognition Using Long Short-Term Memory Recurrent Neural Networks</a:t>
            </a:r>
            <a:endParaRPr lang="en-US" dirty="0"/>
          </a:p>
        </p:txBody>
      </p:sp>
      <p:pic>
        <p:nvPicPr>
          <p:cNvPr id="39" name="Picture 38">
            <a:extLst>
              <a:ext uri="{FF2B5EF4-FFF2-40B4-BE49-F238E27FC236}">
                <a16:creationId xmlns:a16="http://schemas.microsoft.com/office/drawing/2014/main" id="{F30AAC37-E028-654C-AA3F-EB4CD9D3BE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2047" y="21196578"/>
            <a:ext cx="9472522" cy="8746884"/>
          </a:xfrm>
          <a:prstGeom prst="rect">
            <a:avLst/>
          </a:prstGeom>
          <a:ln>
            <a:solidFill>
              <a:schemeClr val="accent6"/>
            </a:solidFill>
          </a:ln>
        </p:spPr>
      </p:pic>
      <p:pic>
        <p:nvPicPr>
          <p:cNvPr id="19" name="Picture 18">
            <a:extLst>
              <a:ext uri="{FF2B5EF4-FFF2-40B4-BE49-F238E27FC236}">
                <a16:creationId xmlns:a16="http://schemas.microsoft.com/office/drawing/2014/main" id="{217A5382-14F1-8240-A4D7-85E151D5EC59}"/>
              </a:ext>
            </a:extLst>
          </p:cNvPr>
          <p:cNvPicPr>
            <a:picLocks noChangeAspect="1"/>
          </p:cNvPicPr>
          <p:nvPr/>
        </p:nvPicPr>
        <p:blipFill>
          <a:blip r:embed="rId6"/>
          <a:stretch>
            <a:fillRect/>
          </a:stretch>
        </p:blipFill>
        <p:spPr>
          <a:xfrm>
            <a:off x="824984" y="390053"/>
            <a:ext cx="2202766" cy="2202766"/>
          </a:xfrm>
          <a:prstGeom prst="rect">
            <a:avLst/>
          </a:prstGeom>
        </p:spPr>
      </p:pic>
      <p:pic>
        <p:nvPicPr>
          <p:cNvPr id="21" name="Picture 20">
            <a:extLst>
              <a:ext uri="{FF2B5EF4-FFF2-40B4-BE49-F238E27FC236}">
                <a16:creationId xmlns:a16="http://schemas.microsoft.com/office/drawing/2014/main" id="{1F982CB1-ADDB-BF48-ADC4-CF87C1614FE9}"/>
              </a:ext>
            </a:extLst>
          </p:cNvPr>
          <p:cNvPicPr>
            <a:picLocks noChangeAspect="1"/>
          </p:cNvPicPr>
          <p:nvPr/>
        </p:nvPicPr>
        <p:blipFill>
          <a:blip r:embed="rId7"/>
          <a:stretch>
            <a:fillRect/>
          </a:stretch>
        </p:blipFill>
        <p:spPr>
          <a:xfrm>
            <a:off x="38400510" y="389601"/>
            <a:ext cx="5068551" cy="1658011"/>
          </a:xfrm>
          <a:prstGeom prst="rect">
            <a:avLst/>
          </a:prstGeom>
        </p:spPr>
      </p:pic>
      <p:sp>
        <p:nvSpPr>
          <p:cNvPr id="27" name="TextBox 26">
            <a:extLst>
              <a:ext uri="{FF2B5EF4-FFF2-40B4-BE49-F238E27FC236}">
                <a16:creationId xmlns:a16="http://schemas.microsoft.com/office/drawing/2014/main" id="{69BEA4AE-1F25-F342-87A6-34CEF52208B9}"/>
              </a:ext>
            </a:extLst>
          </p:cNvPr>
          <p:cNvSpPr txBox="1"/>
          <p:nvPr/>
        </p:nvSpPr>
        <p:spPr>
          <a:xfrm>
            <a:off x="22656220" y="15405730"/>
            <a:ext cx="9775049" cy="1815882"/>
          </a:xfrm>
          <a:prstGeom prst="rect">
            <a:avLst/>
          </a:prstGeom>
          <a:noFill/>
        </p:spPr>
        <p:txBody>
          <a:bodyPr wrap="square" rtlCol="0">
            <a:spAutoFit/>
          </a:bodyPr>
          <a:lstStyle/>
          <a:p>
            <a:r>
              <a:rPr lang="en-US" sz="2500" b="1" dirty="0">
                <a:latin typeface="Times New Roman" panose="02020603050405020304" pitchFamily="18" charset="0"/>
                <a:cs typeface="Times New Roman" panose="02020603050405020304" pitchFamily="18" charset="0"/>
              </a:rPr>
              <a:t>Figure 5. </a:t>
            </a:r>
            <a:r>
              <a:rPr lang="en-US" sz="2500" dirty="0">
                <a:latin typeface="Times New Roman" panose="02020603050405020304" pitchFamily="18" charset="0"/>
                <a:cs typeface="Times New Roman" panose="02020603050405020304" pitchFamily="18" charset="0"/>
              </a:rPr>
              <a:t> Data provided as axis-wise windowed signals pre-split into training and testing sets. Before passing through our pipeline, we processed the data so as to undo as much of this preprocessing as possible, ending with a single set of triaxial signals split by record.</a:t>
            </a:r>
          </a:p>
          <a:p>
            <a:endParaRPr lang="en-US" sz="1200" dirty="0"/>
          </a:p>
        </p:txBody>
      </p:sp>
      <p:pic>
        <p:nvPicPr>
          <p:cNvPr id="33" name="Picture 32">
            <a:extLst>
              <a:ext uri="{FF2B5EF4-FFF2-40B4-BE49-F238E27FC236}">
                <a16:creationId xmlns:a16="http://schemas.microsoft.com/office/drawing/2014/main" id="{17F3ED5A-01C0-DB44-A5C7-CBBF79BB8B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4312" y="22857804"/>
            <a:ext cx="9749385" cy="4920464"/>
          </a:xfrm>
          <a:prstGeom prst="rect">
            <a:avLst/>
          </a:prstGeom>
          <a:ln>
            <a:solidFill>
              <a:schemeClr val="accent6"/>
            </a:solidFill>
          </a:ln>
        </p:spPr>
      </p:pic>
      <p:pic>
        <p:nvPicPr>
          <p:cNvPr id="36" name="Picture 35">
            <a:extLst>
              <a:ext uri="{FF2B5EF4-FFF2-40B4-BE49-F238E27FC236}">
                <a16:creationId xmlns:a16="http://schemas.microsoft.com/office/drawing/2014/main" id="{FD2FE08F-394E-0842-A440-38AF5FB0F8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73453" y="14322977"/>
            <a:ext cx="9903831" cy="4653171"/>
          </a:xfrm>
          <a:prstGeom prst="rect">
            <a:avLst/>
          </a:prstGeom>
          <a:ln>
            <a:solidFill>
              <a:schemeClr val="accent6"/>
            </a:solidFill>
          </a:ln>
        </p:spPr>
      </p:pic>
      <p:graphicFrame>
        <p:nvGraphicFramePr>
          <p:cNvPr id="40" name="Table 39">
            <a:extLst>
              <a:ext uri="{FF2B5EF4-FFF2-40B4-BE49-F238E27FC236}">
                <a16:creationId xmlns:a16="http://schemas.microsoft.com/office/drawing/2014/main" id="{29F483ED-513E-5F4E-AB31-0C8789CB00F8}"/>
              </a:ext>
            </a:extLst>
          </p:cNvPr>
          <p:cNvGraphicFramePr>
            <a:graphicFrameLocks noGrp="1"/>
          </p:cNvGraphicFramePr>
          <p:nvPr>
            <p:extLst>
              <p:ext uri="{D42A27DB-BD31-4B8C-83A1-F6EECF244321}">
                <p14:modId xmlns:p14="http://schemas.microsoft.com/office/powerpoint/2010/main" val="3029748523"/>
              </p:ext>
            </p:extLst>
          </p:nvPr>
        </p:nvGraphicFramePr>
        <p:xfrm>
          <a:off x="22597331" y="24699083"/>
          <a:ext cx="9760299" cy="4462014"/>
        </p:xfrm>
        <a:graphic>
          <a:graphicData uri="http://schemas.openxmlformats.org/drawingml/2006/table">
            <a:tbl>
              <a:tblPr firstRow="1" bandRow="1">
                <a:tableStyleId>{5C22544A-7EE6-4342-B048-85BDC9FD1C3A}</a:tableStyleId>
              </a:tblPr>
              <a:tblGrid>
                <a:gridCol w="3253433">
                  <a:extLst>
                    <a:ext uri="{9D8B030D-6E8A-4147-A177-3AD203B41FA5}">
                      <a16:colId xmlns:a16="http://schemas.microsoft.com/office/drawing/2014/main" val="2063628890"/>
                    </a:ext>
                  </a:extLst>
                </a:gridCol>
                <a:gridCol w="3253433">
                  <a:extLst>
                    <a:ext uri="{9D8B030D-6E8A-4147-A177-3AD203B41FA5}">
                      <a16:colId xmlns:a16="http://schemas.microsoft.com/office/drawing/2014/main" val="4091927461"/>
                    </a:ext>
                  </a:extLst>
                </a:gridCol>
                <a:gridCol w="3253433">
                  <a:extLst>
                    <a:ext uri="{9D8B030D-6E8A-4147-A177-3AD203B41FA5}">
                      <a16:colId xmlns:a16="http://schemas.microsoft.com/office/drawing/2014/main" val="3545684781"/>
                    </a:ext>
                  </a:extLst>
                </a:gridCol>
              </a:tblGrid>
              <a:tr h="689758">
                <a:tc>
                  <a:txBody>
                    <a:bodyPr/>
                    <a:lstStyle/>
                    <a:p>
                      <a:r>
                        <a:rPr lang="en-US" sz="2800" dirty="0"/>
                        <a:t>Model Name</a:t>
                      </a:r>
                    </a:p>
                  </a:txBody>
                  <a:tcPr/>
                </a:tc>
                <a:tc>
                  <a:txBody>
                    <a:bodyPr/>
                    <a:lstStyle/>
                    <a:p>
                      <a:r>
                        <a:rPr lang="en-US" sz="2800" dirty="0"/>
                        <a:t>Performance</a:t>
                      </a:r>
                    </a:p>
                  </a:txBody>
                  <a:tcPr/>
                </a:tc>
                <a:tc>
                  <a:txBody>
                    <a:bodyPr/>
                    <a:lstStyle/>
                    <a:p>
                      <a:r>
                        <a:rPr lang="en-US" sz="2800" dirty="0"/>
                        <a:t>Features</a:t>
                      </a:r>
                    </a:p>
                  </a:txBody>
                  <a:tcPr/>
                </a:tc>
                <a:extLst>
                  <a:ext uri="{0D108BD9-81ED-4DB2-BD59-A6C34878D82A}">
                    <a16:rowId xmlns:a16="http://schemas.microsoft.com/office/drawing/2014/main" val="1656491169"/>
                  </a:ext>
                </a:extLst>
              </a:tr>
              <a:tr h="527109">
                <a:tc>
                  <a:txBody>
                    <a:bodyPr/>
                    <a:lstStyle/>
                    <a:p>
                      <a:r>
                        <a:rPr lang="en-US" sz="2000" dirty="0"/>
                        <a:t>Baseline LSTM1</a:t>
                      </a:r>
                    </a:p>
                  </a:txBody>
                  <a:tcPr/>
                </a:tc>
                <a:tc>
                  <a:txBody>
                    <a:bodyPr/>
                    <a:lstStyle/>
                    <a:p>
                      <a:r>
                        <a:rPr lang="en-US" sz="2000" dirty="0"/>
                        <a:t>90.77%</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dirty="0"/>
                        <a:t>9 (T, B, G)</a:t>
                      </a:r>
                    </a:p>
                  </a:txBody>
                  <a:tcPr/>
                </a:tc>
                <a:extLst>
                  <a:ext uri="{0D108BD9-81ED-4DB2-BD59-A6C34878D82A}">
                    <a16:rowId xmlns:a16="http://schemas.microsoft.com/office/drawing/2014/main" val="1150083875"/>
                  </a:ext>
                </a:extLst>
              </a:tr>
              <a:tr h="527109">
                <a:tc>
                  <a:txBody>
                    <a:bodyPr/>
                    <a:lstStyle/>
                    <a:p>
                      <a:r>
                        <a:rPr lang="en-US" sz="2000" dirty="0"/>
                        <a:t>Baseline LSTM2</a:t>
                      </a:r>
                    </a:p>
                  </a:txBody>
                  <a:tcPr/>
                </a:tc>
                <a:tc>
                  <a:txBody>
                    <a:bodyPr/>
                    <a:lstStyle/>
                    <a:p>
                      <a:r>
                        <a:rPr lang="en-US" sz="2000" dirty="0"/>
                        <a:t>85.35%</a:t>
                      </a:r>
                    </a:p>
                  </a:txBody>
                  <a:tcPr/>
                </a:tc>
                <a:tc>
                  <a:txBody>
                    <a:bodyPr/>
                    <a:lstStyle/>
                    <a:p>
                      <a:r>
                        <a:rPr lang="en-US" sz="2000" dirty="0"/>
                        <a:t>3 – 9 (?)</a:t>
                      </a:r>
                    </a:p>
                  </a:txBody>
                  <a:tcPr/>
                </a:tc>
                <a:extLst>
                  <a:ext uri="{0D108BD9-81ED-4DB2-BD59-A6C34878D82A}">
                    <a16:rowId xmlns:a16="http://schemas.microsoft.com/office/drawing/2014/main" val="3163193831"/>
                  </a:ext>
                </a:extLst>
              </a:tr>
              <a:tr h="527109">
                <a:tc>
                  <a:txBody>
                    <a:bodyPr/>
                    <a:lstStyle/>
                    <a:p>
                      <a:r>
                        <a:rPr lang="en-US" sz="2000" b="1" dirty="0"/>
                        <a:t>Pipeline Part 1 (Best)</a:t>
                      </a:r>
                    </a:p>
                  </a:txBody>
                  <a:tcPr/>
                </a:tc>
                <a:tc>
                  <a:txBody>
                    <a:bodyPr/>
                    <a:lstStyle/>
                    <a:p>
                      <a:r>
                        <a:rPr lang="en-US" sz="2000" b="1" dirty="0"/>
                        <a:t>94.96%</a:t>
                      </a:r>
                    </a:p>
                  </a:txBody>
                  <a:tcPr/>
                </a:tc>
                <a:tc>
                  <a:txBody>
                    <a:bodyPr/>
                    <a:lstStyle/>
                    <a:p>
                      <a:r>
                        <a:rPr lang="en-US" sz="2000" b="1" dirty="0"/>
                        <a:t>3 (T)</a:t>
                      </a:r>
                    </a:p>
                  </a:txBody>
                  <a:tcPr/>
                </a:tc>
                <a:extLst>
                  <a:ext uri="{0D108BD9-81ED-4DB2-BD59-A6C34878D82A}">
                    <a16:rowId xmlns:a16="http://schemas.microsoft.com/office/drawing/2014/main" val="4173846584"/>
                  </a:ext>
                </a:extLst>
              </a:tr>
              <a:tr h="533866">
                <a:tc>
                  <a:txBody>
                    <a:bodyPr/>
                    <a:lstStyle/>
                    <a:p>
                      <a:r>
                        <a:rPr lang="en-US" sz="2000" b="1" dirty="0"/>
                        <a:t>Pipeline Part 2 (CV) </a:t>
                      </a:r>
                      <a:r>
                        <a:rPr lang="en-US" sz="2000" b="1" dirty="0" err="1"/>
                        <a:t>Acc</a:t>
                      </a:r>
                      <a:endParaRPr lang="en-US" sz="2000" b="1" dirty="0"/>
                    </a:p>
                  </a:txBody>
                  <a:tcPr/>
                </a:tc>
                <a:tc>
                  <a:txBody>
                    <a:bodyPr/>
                    <a:lstStyle/>
                    <a:p>
                      <a:r>
                        <a:rPr lang="en-US" sz="2000" b="1" dirty="0"/>
                        <a:t>90.97%</a:t>
                      </a:r>
                    </a:p>
                  </a:txBody>
                  <a:tcPr/>
                </a:tc>
                <a:tc>
                  <a:txBody>
                    <a:bodyPr/>
                    <a:lstStyle/>
                    <a:p>
                      <a:r>
                        <a:rPr lang="en-US" sz="2000" b="1" dirty="0"/>
                        <a:t>3 (T)</a:t>
                      </a:r>
                    </a:p>
                  </a:txBody>
                  <a:tcPr/>
                </a:tc>
                <a:extLst>
                  <a:ext uri="{0D108BD9-81ED-4DB2-BD59-A6C34878D82A}">
                    <a16:rowId xmlns:a16="http://schemas.microsoft.com/office/drawing/2014/main" val="3488931132"/>
                  </a:ext>
                </a:extLst>
              </a:tr>
              <a:tr h="527109">
                <a:tc>
                  <a:txBody>
                    <a:bodyPr/>
                    <a:lstStyle/>
                    <a:p>
                      <a:r>
                        <a:rPr lang="en-US" sz="2000" b="1" dirty="0"/>
                        <a:t>Pipeline Part 2 (CV) F1</a:t>
                      </a:r>
                    </a:p>
                  </a:txBody>
                  <a:tcPr/>
                </a:tc>
                <a:tc>
                  <a:txBody>
                    <a:bodyPr/>
                    <a:lstStyle/>
                    <a:p>
                      <a:r>
                        <a:rPr lang="en-US" sz="2000" b="1" dirty="0"/>
                        <a:t>0.91*</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dirty="0"/>
                        <a:t>3 (T)</a:t>
                      </a:r>
                    </a:p>
                  </a:txBody>
                  <a:tcPr/>
                </a:tc>
                <a:extLst>
                  <a:ext uri="{0D108BD9-81ED-4DB2-BD59-A6C34878D82A}">
                    <a16:rowId xmlns:a16="http://schemas.microsoft.com/office/drawing/2014/main" val="2869897912"/>
                  </a:ext>
                </a:extLst>
              </a:tr>
              <a:tr h="587929">
                <a:tc>
                  <a:txBody>
                    <a:bodyPr/>
                    <a:lstStyle/>
                    <a:p>
                      <a:r>
                        <a:rPr lang="en-US" sz="2000" b="1" dirty="0"/>
                        <a:t>Pipeline Part 2 (Best) </a:t>
                      </a:r>
                      <a:r>
                        <a:rPr lang="en-US" sz="2000" b="1" dirty="0" err="1"/>
                        <a:t>Acc</a:t>
                      </a:r>
                      <a:endParaRPr lang="en-US" sz="2000" b="1" dirty="0"/>
                    </a:p>
                  </a:txBody>
                  <a:tcPr/>
                </a:tc>
                <a:tc>
                  <a:txBody>
                    <a:bodyPr/>
                    <a:lstStyle/>
                    <a:p>
                      <a:r>
                        <a:rPr lang="en-US" sz="2000" b="1" dirty="0"/>
                        <a:t>95.25%</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dirty="0"/>
                        <a:t>3 (T)</a:t>
                      </a:r>
                    </a:p>
                  </a:txBody>
                  <a:tcPr/>
                </a:tc>
                <a:extLst>
                  <a:ext uri="{0D108BD9-81ED-4DB2-BD59-A6C34878D82A}">
                    <a16:rowId xmlns:a16="http://schemas.microsoft.com/office/drawing/2014/main" val="1506739151"/>
                  </a:ext>
                </a:extLst>
              </a:tr>
              <a:tr h="542025">
                <a:tc>
                  <a:txBody>
                    <a:bodyPr/>
                    <a:lstStyle/>
                    <a:p>
                      <a:r>
                        <a:rPr lang="en-US" sz="2000" b="1" dirty="0"/>
                        <a:t>Pipeline Part 2 (Best) F1</a:t>
                      </a:r>
                    </a:p>
                  </a:txBody>
                  <a:tcPr/>
                </a:tc>
                <a:tc>
                  <a:txBody>
                    <a:bodyPr/>
                    <a:lstStyle/>
                    <a:p>
                      <a:r>
                        <a:rPr lang="en-US" sz="2000" b="1" dirty="0"/>
                        <a:t>0.96*</a:t>
                      </a:r>
                    </a:p>
                  </a:txBody>
                  <a:tcPr/>
                </a:tc>
                <a:tc>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000" b="1" dirty="0"/>
                        <a:t>3 (T)</a:t>
                      </a:r>
                    </a:p>
                  </a:txBody>
                  <a:tcPr/>
                </a:tc>
                <a:extLst>
                  <a:ext uri="{0D108BD9-81ED-4DB2-BD59-A6C34878D82A}">
                    <a16:rowId xmlns:a16="http://schemas.microsoft.com/office/drawing/2014/main" val="2404444914"/>
                  </a:ext>
                </a:extLst>
              </a:tr>
            </a:tbl>
          </a:graphicData>
        </a:graphic>
      </p:graphicFrame>
      <p:sp>
        <p:nvSpPr>
          <p:cNvPr id="44" name="TextBox 43">
            <a:extLst>
              <a:ext uri="{FF2B5EF4-FFF2-40B4-BE49-F238E27FC236}">
                <a16:creationId xmlns:a16="http://schemas.microsoft.com/office/drawing/2014/main" id="{BC8C89FC-312E-0A4F-A707-C8A283939395}"/>
              </a:ext>
            </a:extLst>
          </p:cNvPr>
          <p:cNvSpPr txBox="1"/>
          <p:nvPr/>
        </p:nvSpPr>
        <p:spPr>
          <a:xfrm>
            <a:off x="7690465" y="14003669"/>
            <a:ext cx="2241983" cy="3724096"/>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Data-centric machine learning models which fine-tune layered weight embeddings to learn non-linear data representations.</a:t>
            </a:r>
          </a:p>
          <a:p>
            <a:endParaRPr lang="en-US" sz="2000" dirty="0"/>
          </a:p>
        </p:txBody>
      </p:sp>
      <p:sp>
        <p:nvSpPr>
          <p:cNvPr id="45" name="TextBox 44">
            <a:extLst>
              <a:ext uri="{FF2B5EF4-FFF2-40B4-BE49-F238E27FC236}">
                <a16:creationId xmlns:a16="http://schemas.microsoft.com/office/drawing/2014/main" id="{9079F0E3-4567-4241-93AD-819C85E86D91}"/>
              </a:ext>
            </a:extLst>
          </p:cNvPr>
          <p:cNvSpPr txBox="1"/>
          <p:nvPr/>
        </p:nvSpPr>
        <p:spPr>
          <a:xfrm>
            <a:off x="559593" y="18633332"/>
            <a:ext cx="3263149" cy="3477875"/>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Capture temporal dependencies in data by processing data along the temporal dimension, retaining information from all previous time steps as the input is analyzed. </a:t>
            </a:r>
          </a:p>
          <a:p>
            <a:endParaRPr lang="en-US" sz="2000" dirty="0"/>
          </a:p>
        </p:txBody>
      </p:sp>
      <p:sp>
        <p:nvSpPr>
          <p:cNvPr id="46" name="TextBox 45">
            <a:extLst>
              <a:ext uri="{FF2B5EF4-FFF2-40B4-BE49-F238E27FC236}">
                <a16:creationId xmlns:a16="http://schemas.microsoft.com/office/drawing/2014/main" id="{E3893518-DF70-C947-BBF8-6F19F98C7911}"/>
              </a:ext>
            </a:extLst>
          </p:cNvPr>
          <p:cNvSpPr txBox="1"/>
          <p:nvPr/>
        </p:nvSpPr>
        <p:spPr>
          <a:xfrm>
            <a:off x="571144" y="27827260"/>
            <a:ext cx="9945343" cy="723275"/>
          </a:xfrm>
          <a:prstGeom prst="rect">
            <a:avLst/>
          </a:prstGeom>
          <a:noFill/>
        </p:spPr>
        <p:txBody>
          <a:bodyPr wrap="square" rtlCol="0">
            <a:spAutoFit/>
          </a:bodyPr>
          <a:lstStyle/>
          <a:p>
            <a:r>
              <a:rPr lang="en-US" sz="2100" dirty="0">
                <a:latin typeface="Times New Roman" panose="02020603050405020304" pitchFamily="18" charset="0"/>
                <a:cs typeface="Times New Roman" panose="02020603050405020304" pitchFamily="18" charset="0"/>
              </a:rPr>
              <a:t>LSTMs enhance the perceptive abilities of RNNs, particularly for long-term dependencies.  </a:t>
            </a:r>
          </a:p>
          <a:p>
            <a:endParaRPr lang="en-US" sz="2000" dirty="0"/>
          </a:p>
        </p:txBody>
      </p:sp>
      <p:pic>
        <p:nvPicPr>
          <p:cNvPr id="24" name="Picture 23">
            <a:extLst>
              <a:ext uri="{FF2B5EF4-FFF2-40B4-BE49-F238E27FC236}">
                <a16:creationId xmlns:a16="http://schemas.microsoft.com/office/drawing/2014/main" id="{FEECF13A-5AC2-3A4E-A794-138664F284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597331" y="7207038"/>
            <a:ext cx="9663954" cy="8123005"/>
          </a:xfrm>
          <a:prstGeom prst="rect">
            <a:avLst/>
          </a:prstGeom>
          <a:ln>
            <a:solidFill>
              <a:schemeClr val="accent6"/>
            </a:solidFill>
          </a:ln>
        </p:spPr>
      </p:pic>
      <p:pic>
        <p:nvPicPr>
          <p:cNvPr id="26" name="Picture 25">
            <a:extLst>
              <a:ext uri="{FF2B5EF4-FFF2-40B4-BE49-F238E27FC236}">
                <a16:creationId xmlns:a16="http://schemas.microsoft.com/office/drawing/2014/main" id="{F97D7AAB-50CE-ED47-9DC0-65C8A816FC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772" y="12945654"/>
            <a:ext cx="6835006" cy="4508475"/>
          </a:xfrm>
          <a:prstGeom prst="rect">
            <a:avLst/>
          </a:prstGeom>
          <a:ln>
            <a:solidFill>
              <a:schemeClr val="accent6"/>
            </a:solidFill>
          </a:ln>
        </p:spPr>
      </p:pic>
    </p:spTree>
    <p:extLst>
      <p:ext uri="{BB962C8B-B14F-4D97-AF65-F5344CB8AC3E}">
        <p14:creationId xmlns:p14="http://schemas.microsoft.com/office/powerpoint/2010/main" val="3591268493"/>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5496</TotalTime>
  <Words>1321</Words>
  <Application>Microsoft Macintosh PowerPoint</Application>
  <PresentationFormat>Custom</PresentationFormat>
  <Paragraphs>205</Paragraphs>
  <Slides>1</Slides>
  <Notes>0</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Times New Roman</vt:lpstr>
      <vt:lpstr>Trebuchet MS</vt: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Christian Lee Mcdaniel</cp:lastModifiedBy>
  <cp:revision>118</cp:revision>
  <cp:lastPrinted>2015-06-29T17:31:11Z</cp:lastPrinted>
  <dcterms:created xsi:type="dcterms:W3CDTF">2012-02-03T19:11:35Z</dcterms:created>
  <dcterms:modified xsi:type="dcterms:W3CDTF">2018-07-16T21:34:16Z</dcterms:modified>
</cp:coreProperties>
</file>